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41" r:id="rId1"/>
  </p:sldMasterIdLst>
  <p:sldIdLst>
    <p:sldId id="256" r:id="rId2"/>
    <p:sldId id="257" r:id="rId3"/>
    <p:sldId id="316" r:id="rId4"/>
    <p:sldId id="265" r:id="rId5"/>
    <p:sldId id="267" r:id="rId6"/>
    <p:sldId id="269" r:id="rId7"/>
    <p:sldId id="311" r:id="rId8"/>
    <p:sldId id="271" r:id="rId9"/>
    <p:sldId id="272" r:id="rId10"/>
    <p:sldId id="313" r:id="rId11"/>
    <p:sldId id="275" r:id="rId12"/>
    <p:sldId id="273" r:id="rId13"/>
    <p:sldId id="276" r:id="rId14"/>
    <p:sldId id="274" r:id="rId15"/>
    <p:sldId id="278" r:id="rId16"/>
    <p:sldId id="314" r:id="rId17"/>
    <p:sldId id="280" r:id="rId18"/>
    <p:sldId id="281" r:id="rId19"/>
    <p:sldId id="284" r:id="rId20"/>
    <p:sldId id="317" r:id="rId21"/>
    <p:sldId id="315" r:id="rId22"/>
    <p:sldId id="319" r:id="rId23"/>
    <p:sldId id="320" r:id="rId24"/>
    <p:sldId id="318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04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04" autoAdjust="0"/>
    <p:restoredTop sz="94660"/>
  </p:normalViewPr>
  <p:slideViewPr>
    <p:cSldViewPr snapToGrid="0">
      <p:cViewPr varScale="1">
        <p:scale>
          <a:sx n="86" d="100"/>
          <a:sy n="86" d="100"/>
        </p:scale>
        <p:origin x="55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446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365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6079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225368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4189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2124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7906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4125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606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79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879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801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850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099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496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07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257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B61BEF0D-F0BB-DE4B-95CE-6DB70DBA9567}" type="datetimeFigureOut">
              <a:rPr lang="en-US" smtClean="0"/>
              <a:pPr/>
              <a:t>2/7/2021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0050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58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ECBD6-F01C-421A-88B8-92AFDD48B8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>
                <a:latin typeface="Philosopher" panose="00000500000000000000" pitchFamily="2" charset="-52"/>
              </a:rPr>
              <a:t>Астрология </a:t>
            </a:r>
            <a:r>
              <a:rPr lang="uk-UA" dirty="0">
                <a:latin typeface="Philosopher" panose="00000500000000000000" pitchFamily="2" charset="-52"/>
              </a:rPr>
              <a:t>в Таро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E66AF0-967F-440F-9739-86D529932B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uk-UA" dirty="0" err="1">
                <a:solidFill>
                  <a:schemeClr val="tx1"/>
                </a:solidFill>
              </a:rPr>
              <a:t>Лекция</a:t>
            </a:r>
            <a:r>
              <a:rPr lang="uk-UA" dirty="0">
                <a:solidFill>
                  <a:schemeClr val="tx1"/>
                </a:solidFill>
              </a:rPr>
              <a:t> 1</a:t>
            </a:r>
            <a:r>
              <a:rPr lang="uk-UA" dirty="0"/>
              <a:t>. </a:t>
            </a:r>
            <a:r>
              <a:rPr lang="ru-RU" dirty="0">
                <a:solidFill>
                  <a:schemeClr val="tx1"/>
                </a:solidFill>
              </a:rPr>
              <a:t>Общие понятия</a:t>
            </a:r>
            <a:endParaRPr lang="uk-U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101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C4F03-80FC-49A1-8715-2A1098B5A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217173"/>
            <a:ext cx="10812370" cy="985462"/>
          </a:xfrm>
        </p:spPr>
        <p:txBody>
          <a:bodyPr>
            <a:normAutofit/>
          </a:bodyPr>
          <a:lstStyle/>
          <a:p>
            <a:r>
              <a:rPr lang="ru-RU" sz="4800" dirty="0"/>
              <a:t>Уровни проявления</a:t>
            </a:r>
            <a:endParaRPr lang="uk-UA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DA4E1-9132-41A5-BD9A-3A9AD6885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1" y="1442758"/>
            <a:ext cx="10812371" cy="5029063"/>
          </a:xfrm>
        </p:spPr>
        <p:txBody>
          <a:bodyPr>
            <a:normAutofit/>
          </a:bodyPr>
          <a:lstStyle/>
          <a:p>
            <a:pPr algn="just"/>
            <a:r>
              <a:rPr lang="ru-RU" sz="2800" dirty="0">
                <a:solidFill>
                  <a:schemeClr val="tx1"/>
                </a:solidFill>
                <a:effectLst/>
              </a:rPr>
              <a:t>Любой Знак, Планету, Дом, аспект можно прочитать на разных уровнях.</a:t>
            </a:r>
          </a:p>
          <a:p>
            <a:pPr algn="just"/>
            <a:r>
              <a:rPr lang="ru-RU" sz="2800" dirty="0">
                <a:solidFill>
                  <a:schemeClr val="tx1"/>
                </a:solidFill>
                <a:effectLst/>
              </a:rPr>
              <a:t>Один и тот же объект может по-разному читаться:</a:t>
            </a:r>
          </a:p>
          <a:p>
            <a:pPr lvl="1" algn="just"/>
            <a:r>
              <a:rPr lang="ru-RU" sz="2600" dirty="0">
                <a:solidFill>
                  <a:schemeClr val="tx1"/>
                </a:solidFill>
                <a:effectLst/>
              </a:rPr>
              <a:t>на высшем, Божественном уровне</a:t>
            </a:r>
          </a:p>
          <a:p>
            <a:pPr lvl="1" algn="just"/>
            <a:r>
              <a:rPr lang="ru-RU" sz="2600" dirty="0">
                <a:solidFill>
                  <a:schemeClr val="tx1"/>
                </a:solidFill>
                <a:effectLst/>
              </a:rPr>
              <a:t>на среднем, нейтральном</a:t>
            </a:r>
          </a:p>
          <a:p>
            <a:pPr lvl="1" algn="just"/>
            <a:r>
              <a:rPr lang="ru-RU" sz="2600" dirty="0">
                <a:solidFill>
                  <a:schemeClr val="tx1"/>
                </a:solidFill>
                <a:effectLst/>
              </a:rPr>
              <a:t>и на нижнем, искаженном уровне.</a:t>
            </a:r>
          </a:p>
          <a:p>
            <a:pPr algn="just"/>
            <a:r>
              <a:rPr lang="ru-RU" sz="2800" dirty="0">
                <a:solidFill>
                  <a:schemeClr val="tx1"/>
                </a:solidFill>
                <a:effectLst/>
              </a:rPr>
              <a:t>Всегда обращаем на это внимание и стараемся не ставить «диагнозы», что Близнецы двуличные, а Марс агрессивный, а Рыбы, наоборот – очень духовные.</a:t>
            </a:r>
            <a:endParaRPr lang="uk-UA" sz="280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638577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C4F03-80FC-49A1-8715-2A1098B5A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217173"/>
            <a:ext cx="4414562" cy="985462"/>
          </a:xfrm>
        </p:spPr>
        <p:txBody>
          <a:bodyPr>
            <a:normAutofit/>
          </a:bodyPr>
          <a:lstStyle/>
          <a:p>
            <a:r>
              <a:rPr lang="ru-RU" dirty="0"/>
              <a:t>Знаки зодиака</a:t>
            </a:r>
            <a:endParaRPr lang="uk-U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DA4E1-9132-41A5-BD9A-3A9AD6885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1202635"/>
            <a:ext cx="5411788" cy="5227982"/>
          </a:xfrm>
        </p:spPr>
        <p:txBody>
          <a:bodyPr>
            <a:noAutofit/>
          </a:bodyPr>
          <a:lstStyle/>
          <a:p>
            <a:pPr algn="just"/>
            <a:r>
              <a:rPr lang="ru-RU" sz="2200" dirty="0">
                <a:solidFill>
                  <a:schemeClr val="tx1"/>
                </a:solidFill>
              </a:rPr>
              <a:t>Это «точка отсчета».</a:t>
            </a:r>
          </a:p>
          <a:p>
            <a:pPr algn="just"/>
            <a:r>
              <a:rPr lang="ru-RU" sz="2200" dirty="0"/>
              <a:t>12 секторов по 30°, на которые в астрологии разделён зодиакальный пояс, каждому из этих участков приписываются определённые свойства</a:t>
            </a:r>
          </a:p>
          <a:p>
            <a:pPr algn="just"/>
            <a:r>
              <a:rPr lang="ru-RU" sz="2200" dirty="0">
                <a:solidFill>
                  <a:schemeClr val="tx1"/>
                </a:solidFill>
              </a:rPr>
              <a:t>Знаки всегда остаются неподвижными.</a:t>
            </a:r>
          </a:p>
          <a:p>
            <a:pPr algn="just"/>
            <a:r>
              <a:rPr lang="ru-RU" sz="2200" dirty="0">
                <a:solidFill>
                  <a:schemeClr val="tx1"/>
                </a:solidFill>
              </a:rPr>
              <a:t>Все остальные элементы зодиакального круга – двигаются и взаимодействуют между собой.</a:t>
            </a:r>
          </a:p>
          <a:p>
            <a:pPr algn="just"/>
            <a:r>
              <a:rPr lang="ru-RU" sz="2200" dirty="0">
                <a:solidFill>
                  <a:schemeClr val="tx1"/>
                </a:solidFill>
              </a:rPr>
              <a:t>В классической западной астрологии знаки изображают идущими против часовой стрелки.</a:t>
            </a:r>
            <a:endParaRPr lang="uk-UA" sz="2200" dirty="0">
              <a:solidFill>
                <a:schemeClr val="tx1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FA94246-2A0B-4F53-9743-33328D785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4192" y="0"/>
            <a:ext cx="5667808" cy="6858000"/>
          </a:xfrm>
          <a:prstGeom prst="rect">
            <a:avLst/>
          </a:prstGeom>
        </p:spPr>
      </p:pic>
      <p:sp>
        <p:nvSpPr>
          <p:cNvPr id="4" name="Стрелка: изогнутая вправо 3">
            <a:extLst>
              <a:ext uri="{FF2B5EF4-FFF2-40B4-BE49-F238E27FC236}">
                <a16:creationId xmlns:a16="http://schemas.microsoft.com/office/drawing/2014/main" id="{C8661F14-3AB8-44F0-B3E4-D4BE5CFBCD03}"/>
              </a:ext>
            </a:extLst>
          </p:cNvPr>
          <p:cNvSpPr/>
          <p:nvPr/>
        </p:nvSpPr>
        <p:spPr>
          <a:xfrm rot="19151530">
            <a:off x="7208784" y="2521257"/>
            <a:ext cx="1122682" cy="3222594"/>
          </a:xfrm>
          <a:prstGeom prst="curvedRightArrow">
            <a:avLst>
              <a:gd name="adj1" fmla="val 25000"/>
              <a:gd name="adj2" fmla="val 58828"/>
              <a:gd name="adj3" fmla="val 2500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47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C4F03-80FC-49A1-8715-2A1098B5A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217173"/>
            <a:ext cx="4414562" cy="985462"/>
          </a:xfrm>
        </p:spPr>
        <p:txBody>
          <a:bodyPr>
            <a:normAutofit/>
          </a:bodyPr>
          <a:lstStyle/>
          <a:p>
            <a:r>
              <a:rPr lang="ru-RU" dirty="0"/>
              <a:t>Знаки зодиака</a:t>
            </a:r>
            <a:endParaRPr lang="uk-U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DA4E1-9132-41A5-BD9A-3A9AD6885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1202635"/>
            <a:ext cx="5411788" cy="5227982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200" dirty="0">
                <a:solidFill>
                  <a:schemeClr val="tx1"/>
                </a:solidFill>
              </a:rPr>
              <a:t>Каждый знак Зодиака представляет собой абстрактный принцип</a:t>
            </a:r>
          </a:p>
          <a:p>
            <a:pPr algn="just"/>
            <a:r>
              <a:rPr lang="ru-RU" sz="2200" dirty="0">
                <a:solidFill>
                  <a:schemeClr val="tx1"/>
                </a:solidFill>
              </a:rPr>
              <a:t>Энергия знака – настолько архетипическая, что нам нужно поместить туда проводника-планету, чтобы ощутить эту энергию в более конкретном и понятном виде</a:t>
            </a:r>
          </a:p>
          <a:p>
            <a:pPr algn="just"/>
            <a:r>
              <a:rPr lang="ru-RU" sz="2200" dirty="0">
                <a:solidFill>
                  <a:schemeClr val="tx1"/>
                </a:solidFill>
              </a:rPr>
              <a:t>В целом, это как музыкальное произведение определенного жанра – оно есть вообще, и вообще у него именно такой характер, но нам нужен музыкант, чтобы это сыграть, и тогда мы сможем составить приблизительное представление о том, как оно задумано.</a:t>
            </a:r>
          </a:p>
          <a:p>
            <a:pPr algn="just"/>
            <a:endParaRPr lang="uk-UA" sz="2200" dirty="0">
              <a:solidFill>
                <a:schemeClr val="tx1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FA94246-2A0B-4F53-9743-33328D785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4192" y="0"/>
            <a:ext cx="56678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4602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C4F03-80FC-49A1-8715-2A1098B5A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217173"/>
            <a:ext cx="4414562" cy="985462"/>
          </a:xfrm>
        </p:spPr>
        <p:txBody>
          <a:bodyPr>
            <a:normAutofit/>
          </a:bodyPr>
          <a:lstStyle/>
          <a:p>
            <a:r>
              <a:rPr lang="ru-RU" dirty="0"/>
              <a:t>Планеты</a:t>
            </a:r>
            <a:endParaRPr lang="uk-U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DA4E1-9132-41A5-BD9A-3A9AD6885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1202635"/>
            <a:ext cx="5411788" cy="5227982"/>
          </a:xfrm>
        </p:spPr>
        <p:txBody>
          <a:bodyPr>
            <a:normAutofit/>
          </a:bodyPr>
          <a:lstStyle/>
          <a:p>
            <a:pPr algn="just"/>
            <a:r>
              <a:rPr lang="ru-RU" sz="2200" dirty="0">
                <a:solidFill>
                  <a:schemeClr val="tx1"/>
                </a:solidFill>
              </a:rPr>
              <a:t>Это «музыканты-исполнители» Зодиакального Круга</a:t>
            </a:r>
          </a:p>
          <a:p>
            <a:pPr algn="just"/>
            <a:r>
              <a:rPr lang="ru-RU" sz="2200" dirty="0">
                <a:solidFill>
                  <a:schemeClr val="tx1"/>
                </a:solidFill>
              </a:rPr>
              <a:t>Они движутся по Кругу против часовой стрелки, периодически меняя Знак.</a:t>
            </a:r>
          </a:p>
          <a:p>
            <a:pPr algn="just"/>
            <a:r>
              <a:rPr lang="ru-RU" sz="2200" dirty="0">
                <a:solidFill>
                  <a:schemeClr val="tx1"/>
                </a:solidFill>
              </a:rPr>
              <a:t>Каждая Планета обладает своим характером, своими качествами и своей сферой ответственности.</a:t>
            </a:r>
          </a:p>
          <a:p>
            <a:pPr algn="just"/>
            <a:r>
              <a:rPr lang="ru-RU" sz="2200" dirty="0">
                <a:solidFill>
                  <a:schemeClr val="tx1"/>
                </a:solidFill>
              </a:rPr>
              <a:t>Каждая Планета с большей или меньшей гармоничностью проводит через себя энергии Знака – как разные исполнители играют одно и то же произведение по-разному.</a:t>
            </a:r>
          </a:p>
          <a:p>
            <a:pPr algn="just"/>
            <a:endParaRPr lang="uk-UA" sz="2200" dirty="0">
              <a:solidFill>
                <a:schemeClr val="tx1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FA94246-2A0B-4F53-9743-33328D785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4192" y="0"/>
            <a:ext cx="566780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51E596-13C7-4997-B615-106EE89460A4}"/>
              </a:ext>
            </a:extLst>
          </p:cNvPr>
          <p:cNvSpPr txBox="1"/>
          <p:nvPr/>
        </p:nvSpPr>
        <p:spPr>
          <a:xfrm>
            <a:off x="8287511" y="3091996"/>
            <a:ext cx="9410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>
                <a:solidFill>
                  <a:srgbClr val="FFFF00"/>
                </a:solidFill>
              </a:rPr>
              <a:t>♀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8B8DD4-E87D-4BD4-B3E5-21F1383F8E3C}"/>
              </a:ext>
            </a:extLst>
          </p:cNvPr>
          <p:cNvSpPr txBox="1"/>
          <p:nvPr/>
        </p:nvSpPr>
        <p:spPr>
          <a:xfrm>
            <a:off x="8016534" y="2600569"/>
            <a:ext cx="45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>
                <a:solidFill>
                  <a:srgbClr val="7030A0"/>
                </a:solidFill>
              </a:rPr>
              <a:t>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8B7BFA-ECE4-40B7-B4E4-265C165E338E}"/>
              </a:ext>
            </a:extLst>
          </p:cNvPr>
          <p:cNvSpPr txBox="1"/>
          <p:nvPr/>
        </p:nvSpPr>
        <p:spPr>
          <a:xfrm>
            <a:off x="9740387" y="2968885"/>
            <a:ext cx="807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>
                <a:solidFill>
                  <a:srgbClr val="FF0000"/>
                </a:solidFill>
              </a:rPr>
              <a:t>☉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CA86F6-4A7F-4BBF-A5B9-824B0D3DAF6D}"/>
              </a:ext>
            </a:extLst>
          </p:cNvPr>
          <p:cNvSpPr txBox="1"/>
          <p:nvPr/>
        </p:nvSpPr>
        <p:spPr>
          <a:xfrm>
            <a:off x="9405755" y="3264665"/>
            <a:ext cx="1248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0070C0"/>
                </a:solidFill>
              </a:rPr>
              <a:t>☽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B0C2BF-CE54-485D-BA4F-6D1038C71DEF}"/>
              </a:ext>
            </a:extLst>
          </p:cNvPr>
          <p:cNvSpPr txBox="1"/>
          <p:nvPr/>
        </p:nvSpPr>
        <p:spPr>
          <a:xfrm>
            <a:off x="8860120" y="3230081"/>
            <a:ext cx="7368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00B050"/>
                </a:solidFill>
              </a:rPr>
              <a:t>☿</a:t>
            </a:r>
          </a:p>
        </p:txBody>
      </p:sp>
    </p:spTree>
    <p:extLst>
      <p:ext uri="{BB962C8B-B14F-4D97-AF65-F5344CB8AC3E}">
        <p14:creationId xmlns:p14="http://schemas.microsoft.com/office/powerpoint/2010/main" val="1919087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7263" y="306403"/>
            <a:ext cx="10353762" cy="970450"/>
          </a:xfrm>
        </p:spPr>
        <p:txBody>
          <a:bodyPr/>
          <a:lstStyle/>
          <a:p>
            <a:r>
              <a:rPr lang="uk-UA" dirty="0"/>
              <a:t>Пример </a:t>
            </a:r>
            <a:r>
              <a:rPr lang="uk-UA" dirty="0" err="1"/>
              <a:t>движения</a:t>
            </a:r>
            <a:r>
              <a:rPr lang="uk-UA" dirty="0"/>
              <a:t> планет</a:t>
            </a:r>
          </a:p>
        </p:txBody>
      </p:sp>
      <p:pic>
        <p:nvPicPr>
          <p:cNvPr id="6" name="ScreenCaptureProject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14764" y="1198979"/>
            <a:ext cx="7762472" cy="4796372"/>
          </a:xfrm>
        </p:spPr>
      </p:pic>
    </p:spTree>
    <p:extLst>
      <p:ext uri="{BB962C8B-B14F-4D97-AF65-F5344CB8AC3E}">
        <p14:creationId xmlns:p14="http://schemas.microsoft.com/office/powerpoint/2010/main" val="1036051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77334" y="184727"/>
            <a:ext cx="5575684" cy="570341"/>
          </a:xfrm>
        </p:spPr>
        <p:txBody>
          <a:bodyPr>
            <a:noAutofit/>
          </a:bodyPr>
          <a:lstStyle/>
          <a:p>
            <a:r>
              <a:rPr lang="uk-UA" dirty="0"/>
              <a:t>Планета в знаке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677334" y="814532"/>
            <a:ext cx="5575684" cy="5798704"/>
          </a:xfrm>
        </p:spPr>
        <p:txBody>
          <a:bodyPr>
            <a:norm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000" dirty="0"/>
              <a:t>Когда мы говорим «планета в знаке», мы имеем ввиду, что определенная планета находится внутри сектора определенного знака зодиака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000" dirty="0"/>
              <a:t>Когда-то при взгляде на небосвод можно было увидеть что планета действительно находится напротив созвездия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000" dirty="0"/>
              <a:t>Сейчас из-за прецессии (визуального смещения созвездий) получается так, что визуально, астрономически, планета в одном знаке, а </a:t>
            </a:r>
            <a:r>
              <a:rPr lang="ru-RU" sz="2000" dirty="0" err="1"/>
              <a:t>астрологически</a:t>
            </a:r>
            <a:r>
              <a:rPr lang="ru-RU" sz="2000" dirty="0"/>
              <a:t> – в другом.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000" dirty="0"/>
              <a:t>Для определения, в каком знаке сейчас планета, западные астрологи пользуются специальными вычислениями – эфемеридами.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9809018" y="3417455"/>
            <a:ext cx="4156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solidFill>
                  <a:schemeClr val="bg1"/>
                </a:solidFill>
              </a:rPr>
              <a:t>♀</a:t>
            </a:r>
          </a:p>
          <a:p>
            <a:endParaRPr lang="uk-UA" sz="2400" dirty="0">
              <a:solidFill>
                <a:schemeClr val="bg1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753" t="4414" r="3873" b="3339"/>
          <a:stretch/>
        </p:blipFill>
        <p:spPr>
          <a:xfrm>
            <a:off x="6443638" y="755068"/>
            <a:ext cx="5748362" cy="57265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E9E539-A9DE-453F-AC08-811D884910A6}"/>
              </a:ext>
            </a:extLst>
          </p:cNvPr>
          <p:cNvSpPr txBox="1"/>
          <p:nvPr/>
        </p:nvSpPr>
        <p:spPr>
          <a:xfrm>
            <a:off x="9383697" y="3910679"/>
            <a:ext cx="1506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Луна в Деве</a:t>
            </a:r>
            <a:endParaRPr lang="uk-UA" dirty="0">
              <a:solidFill>
                <a:schemeClr val="bg1"/>
              </a:solidFill>
            </a:endParaRPr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0388CA83-42FE-4EEA-B8E6-5AF7034225F0}"/>
              </a:ext>
            </a:extLst>
          </p:cNvPr>
          <p:cNvCxnSpPr>
            <a:cxnSpLocks/>
          </p:cNvCxnSpPr>
          <p:nvPr/>
        </p:nvCxnSpPr>
        <p:spPr>
          <a:xfrm flipV="1">
            <a:off x="10502283" y="4095345"/>
            <a:ext cx="603682" cy="1846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38245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77334" y="184727"/>
            <a:ext cx="5575684" cy="570341"/>
          </a:xfrm>
        </p:spPr>
        <p:txBody>
          <a:bodyPr>
            <a:noAutofit/>
          </a:bodyPr>
          <a:lstStyle/>
          <a:p>
            <a:r>
              <a:rPr lang="uk-UA" dirty="0"/>
              <a:t>Планета в знаке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677334" y="814532"/>
            <a:ext cx="5575684" cy="5798704"/>
          </a:xfrm>
        </p:spPr>
        <p:txBody>
          <a:bodyPr>
            <a:norm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3000" dirty="0"/>
              <a:t>Когда мы говорим «Я Рак» или «Я Стрелец», мы имеем ввиду, на момент нашего рождения находилось именно в этом знаке находилось Солнце.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3000" dirty="0"/>
              <a:t>Солнце считается самой важной планетой в разборе карты, так как оно описывает личность в целом.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3000" dirty="0"/>
          </a:p>
        </p:txBody>
      </p:sp>
      <p:sp>
        <p:nvSpPr>
          <p:cNvPr id="2" name="TextBox 1"/>
          <p:cNvSpPr txBox="1"/>
          <p:nvPr/>
        </p:nvSpPr>
        <p:spPr>
          <a:xfrm>
            <a:off x="9809018" y="3417455"/>
            <a:ext cx="4156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solidFill>
                  <a:schemeClr val="bg1"/>
                </a:solidFill>
              </a:rPr>
              <a:t>♀</a:t>
            </a:r>
          </a:p>
          <a:p>
            <a:endParaRPr lang="uk-UA" sz="2400" dirty="0">
              <a:solidFill>
                <a:schemeClr val="bg1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753" t="4414" r="3873" b="3339"/>
          <a:stretch/>
        </p:blipFill>
        <p:spPr>
          <a:xfrm>
            <a:off x="6443638" y="755068"/>
            <a:ext cx="5748362" cy="57265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E9E539-A9DE-453F-AC08-811D884910A6}"/>
              </a:ext>
            </a:extLst>
          </p:cNvPr>
          <p:cNvSpPr txBox="1"/>
          <p:nvPr/>
        </p:nvSpPr>
        <p:spPr>
          <a:xfrm>
            <a:off x="9383697" y="3910679"/>
            <a:ext cx="1506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Луна в Деве</a:t>
            </a:r>
            <a:endParaRPr lang="uk-UA" dirty="0">
              <a:solidFill>
                <a:schemeClr val="bg1"/>
              </a:solidFill>
            </a:endParaRPr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0388CA83-42FE-4EEA-B8E6-5AF7034225F0}"/>
              </a:ext>
            </a:extLst>
          </p:cNvPr>
          <p:cNvCxnSpPr>
            <a:cxnSpLocks/>
          </p:cNvCxnSpPr>
          <p:nvPr/>
        </p:nvCxnSpPr>
        <p:spPr>
          <a:xfrm flipV="1">
            <a:off x="10502283" y="4095345"/>
            <a:ext cx="603682" cy="1846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09829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C4F03-80FC-49A1-8715-2A1098B5A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217173"/>
            <a:ext cx="4414562" cy="985462"/>
          </a:xfrm>
        </p:spPr>
        <p:txBody>
          <a:bodyPr>
            <a:normAutofit/>
          </a:bodyPr>
          <a:lstStyle/>
          <a:p>
            <a:r>
              <a:rPr lang="ru-RU" dirty="0"/>
              <a:t>Аспекты</a:t>
            </a:r>
            <a:endParaRPr lang="uk-U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DA4E1-9132-41A5-BD9A-3A9AD6885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1202635"/>
            <a:ext cx="5411788" cy="5227982"/>
          </a:xfrm>
        </p:spPr>
        <p:txBody>
          <a:bodyPr>
            <a:normAutofit/>
          </a:bodyPr>
          <a:lstStyle/>
          <a:p>
            <a:pPr algn="just"/>
            <a:r>
              <a:rPr lang="ru-RU" sz="2200" dirty="0">
                <a:solidFill>
                  <a:schemeClr val="tx1"/>
                </a:solidFill>
              </a:rPr>
              <a:t>Иногда, двигаясь с разной скоростью, планеты ставятся под определенным углом по отношению друг к другу.</a:t>
            </a:r>
          </a:p>
          <a:p>
            <a:pPr algn="just"/>
            <a:r>
              <a:rPr lang="ru-RU" sz="2200" dirty="0">
                <a:solidFill>
                  <a:schemeClr val="tx1"/>
                </a:solidFill>
              </a:rPr>
              <a:t>Некоторые такие углы считаются гармоничными (60°, 120°), некоторые – напряженными (90°, 180°), а некоторые – требующими анализа того, какие планеты участвуют (0°)</a:t>
            </a:r>
          </a:p>
          <a:p>
            <a:pPr algn="just"/>
            <a:r>
              <a:rPr lang="ru-RU" sz="2200" dirty="0">
                <a:solidFill>
                  <a:schemeClr val="tx1"/>
                </a:solidFill>
              </a:rPr>
              <a:t>Аспекты в гороскопе обозначаются линиями, соединяющими планеты</a:t>
            </a:r>
            <a:endParaRPr lang="en-US" sz="2200" dirty="0">
              <a:solidFill>
                <a:schemeClr val="tx1"/>
              </a:solidFill>
            </a:endParaRPr>
          </a:p>
          <a:p>
            <a:pPr algn="just"/>
            <a:r>
              <a:rPr lang="uk-UA" sz="2200" dirty="0" err="1">
                <a:solidFill>
                  <a:schemeClr val="tx1"/>
                </a:solidFill>
              </a:rPr>
              <a:t>Они</a:t>
            </a:r>
            <a:r>
              <a:rPr lang="uk-UA" sz="2200" dirty="0">
                <a:solidFill>
                  <a:schemeClr val="tx1"/>
                </a:solidFill>
              </a:rPr>
              <a:t> </a:t>
            </a:r>
            <a:r>
              <a:rPr lang="uk-UA" sz="2200" dirty="0" err="1">
                <a:solidFill>
                  <a:schemeClr val="tx1"/>
                </a:solidFill>
              </a:rPr>
              <a:t>указывают</a:t>
            </a:r>
            <a:r>
              <a:rPr lang="uk-UA" sz="2200" dirty="0">
                <a:solidFill>
                  <a:schemeClr val="tx1"/>
                </a:solidFill>
              </a:rPr>
              <a:t> на то, </a:t>
            </a:r>
            <a:r>
              <a:rPr lang="ru-RU" sz="2200" dirty="0">
                <a:solidFill>
                  <a:schemeClr val="tx1"/>
                </a:solidFill>
              </a:rPr>
              <a:t>что данные планеты связаны, и дают информацию о том, каким образом.</a:t>
            </a:r>
            <a:endParaRPr lang="uk-UA" sz="2200" dirty="0">
              <a:solidFill>
                <a:schemeClr val="tx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3ABD2FA-B977-40E3-8C9E-528B99CF59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50" t="8932"/>
          <a:stretch/>
        </p:blipFill>
        <p:spPr>
          <a:xfrm>
            <a:off x="6434457" y="643632"/>
            <a:ext cx="5757543" cy="541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9670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C4F03-80FC-49A1-8715-2A1098B5A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217173"/>
            <a:ext cx="4414562" cy="985462"/>
          </a:xfrm>
        </p:spPr>
        <p:txBody>
          <a:bodyPr>
            <a:normAutofit/>
          </a:bodyPr>
          <a:lstStyle/>
          <a:p>
            <a:r>
              <a:rPr lang="ru-RU" dirty="0"/>
              <a:t>Дома</a:t>
            </a:r>
            <a:endParaRPr lang="uk-U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DA4E1-9132-41A5-BD9A-3A9AD6885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1202635"/>
            <a:ext cx="5411788" cy="5227982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200" dirty="0">
                <a:solidFill>
                  <a:schemeClr val="tx1"/>
                </a:solidFill>
              </a:rPr>
              <a:t>Дома – это самая подвижная часть Зодиакального круга.</a:t>
            </a:r>
          </a:p>
          <a:p>
            <a:pPr algn="just"/>
            <a:r>
              <a:rPr lang="ru-RU" sz="2200" dirty="0">
                <a:solidFill>
                  <a:schemeClr val="tx1"/>
                </a:solidFill>
              </a:rPr>
              <a:t>Они двигаются со скоростью 1° за 4 минуты.</a:t>
            </a:r>
          </a:p>
          <a:p>
            <a:pPr algn="just"/>
            <a:r>
              <a:rPr lang="ru-RU" sz="2200" dirty="0">
                <a:solidFill>
                  <a:schemeClr val="tx1"/>
                </a:solidFill>
              </a:rPr>
              <a:t>На зодиакальном круге обозначаются тонкими линиями, которые разбивают Круг на 12 неравных (чаще всего) секторов.</a:t>
            </a:r>
          </a:p>
          <a:p>
            <a:pPr algn="just"/>
            <a:r>
              <a:rPr lang="ru-RU" sz="2200" dirty="0">
                <a:solidFill>
                  <a:schemeClr val="tx1"/>
                </a:solidFill>
              </a:rPr>
              <a:t>«Отсчитываются» дома относительно светового дня – положения в </a:t>
            </a:r>
            <a:r>
              <a:rPr lang="ru-RU" sz="2200">
                <a:solidFill>
                  <a:schemeClr val="tx1"/>
                </a:solidFill>
              </a:rPr>
              <a:t>определенном знаке </a:t>
            </a:r>
            <a:r>
              <a:rPr lang="ru-RU" sz="2200" dirty="0">
                <a:solidFill>
                  <a:schemeClr val="tx1"/>
                </a:solidFill>
              </a:rPr>
              <a:t>линии горизонта</a:t>
            </a:r>
          </a:p>
          <a:p>
            <a:pPr algn="just"/>
            <a:r>
              <a:rPr lang="ru-RU" sz="2200" dirty="0">
                <a:solidFill>
                  <a:schemeClr val="tx1"/>
                </a:solidFill>
              </a:rPr>
              <a:t>Условная линия горизонта на круге обозначается горизонтальной линией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3ABD2FA-B977-40E3-8C9E-528B99CF59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50" t="8932"/>
          <a:stretch/>
        </p:blipFill>
        <p:spPr>
          <a:xfrm>
            <a:off x="6434457" y="643632"/>
            <a:ext cx="5757543" cy="541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1418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C4F03-80FC-49A1-8715-2A1098B5A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217173"/>
            <a:ext cx="4414562" cy="985462"/>
          </a:xfrm>
        </p:spPr>
        <p:txBody>
          <a:bodyPr>
            <a:normAutofit/>
          </a:bodyPr>
          <a:lstStyle/>
          <a:p>
            <a:r>
              <a:rPr lang="ru-RU" dirty="0"/>
              <a:t>Дома</a:t>
            </a:r>
            <a:endParaRPr lang="uk-U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DA4E1-9132-41A5-BD9A-3A9AD6885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1202635"/>
            <a:ext cx="5411788" cy="5227982"/>
          </a:xfrm>
        </p:spPr>
        <p:txBody>
          <a:bodyPr>
            <a:normAutofit/>
          </a:bodyPr>
          <a:lstStyle/>
          <a:p>
            <a:pPr algn="just"/>
            <a:r>
              <a:rPr lang="ru-RU" sz="2200" dirty="0">
                <a:solidFill>
                  <a:schemeClr val="tx1"/>
                </a:solidFill>
              </a:rPr>
              <a:t>Каждый из домов имеет свою сферу ответственности. </a:t>
            </a:r>
          </a:p>
          <a:p>
            <a:pPr algn="just"/>
            <a:r>
              <a:rPr lang="ru-RU" sz="2200" dirty="0">
                <a:solidFill>
                  <a:schemeClr val="tx1"/>
                </a:solidFill>
              </a:rPr>
              <a:t>Например, упрощая, 2 Дом – это деньги, 3 Дом – друзья и коммуникации и так далее.</a:t>
            </a:r>
          </a:p>
          <a:p>
            <a:pPr algn="just"/>
            <a:r>
              <a:rPr lang="ru-RU" sz="2200" dirty="0">
                <a:solidFill>
                  <a:schemeClr val="tx1"/>
                </a:solidFill>
              </a:rPr>
              <a:t>Мы можем посмотреть, в каком доме находится интересующая Планета в Знаке и понять, в какой сфере жизни будут проявляться ее качества</a:t>
            </a:r>
          </a:p>
          <a:p>
            <a:pPr algn="just"/>
            <a:r>
              <a:rPr lang="ru-RU" sz="2200" dirty="0">
                <a:solidFill>
                  <a:schemeClr val="tx1"/>
                </a:solidFill>
              </a:rPr>
              <a:t>Есть расклад Таро «12 Домов».</a:t>
            </a:r>
          </a:p>
          <a:p>
            <a:pPr algn="just"/>
            <a:r>
              <a:rPr lang="ru-RU" sz="2200" dirty="0">
                <a:solidFill>
                  <a:schemeClr val="tx1"/>
                </a:solidFill>
              </a:rPr>
              <a:t>Значения его позиций – это упрощенные значения астрологических домов.</a:t>
            </a:r>
            <a:endParaRPr lang="uk-UA" sz="2200" dirty="0">
              <a:solidFill>
                <a:schemeClr val="tx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3ABD2FA-B977-40E3-8C9E-528B99CF59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50" t="8932"/>
          <a:stretch/>
        </p:blipFill>
        <p:spPr>
          <a:xfrm>
            <a:off x="6434457" y="643632"/>
            <a:ext cx="5757543" cy="541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7282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C4F03-80FC-49A1-8715-2A1098B5A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217173"/>
            <a:ext cx="8534400" cy="963557"/>
          </a:xfrm>
        </p:spPr>
        <p:txBody>
          <a:bodyPr/>
          <a:lstStyle/>
          <a:p>
            <a:r>
              <a:rPr lang="ru-RU" dirty="0"/>
              <a:t>АСТРОЛОГИЯ</a:t>
            </a:r>
            <a:endParaRPr lang="uk-U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DA4E1-9132-41A5-BD9A-3A9AD6885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1180730"/>
            <a:ext cx="10457264" cy="5011281"/>
          </a:xfrm>
        </p:spPr>
        <p:txBody>
          <a:bodyPr>
            <a:normAutofit/>
          </a:bodyPr>
          <a:lstStyle/>
          <a:p>
            <a:pPr algn="just"/>
            <a:r>
              <a:rPr lang="ru-RU" sz="3000" dirty="0">
                <a:solidFill>
                  <a:schemeClr val="tx1"/>
                </a:solidFill>
              </a:rPr>
              <a:t>Эзотерическое направление</a:t>
            </a:r>
          </a:p>
          <a:p>
            <a:pPr algn="just"/>
            <a:r>
              <a:rPr lang="uk-UA" sz="3000" dirty="0">
                <a:solidFill>
                  <a:schemeClr val="tx1"/>
                </a:solidFill>
              </a:rPr>
              <a:t>ОСНОВНАЯ ИДЕЯ: на </a:t>
            </a:r>
            <a:r>
              <a:rPr lang="uk-UA" sz="3000" dirty="0" err="1">
                <a:solidFill>
                  <a:schemeClr val="tx1"/>
                </a:solidFill>
              </a:rPr>
              <a:t>жизнь</a:t>
            </a:r>
            <a:r>
              <a:rPr lang="uk-UA" sz="3000" dirty="0">
                <a:solidFill>
                  <a:schemeClr val="tx1"/>
                </a:solidFill>
              </a:rPr>
              <a:t> </a:t>
            </a:r>
            <a:r>
              <a:rPr lang="uk-UA" sz="3000" dirty="0" err="1">
                <a:solidFill>
                  <a:schemeClr val="tx1"/>
                </a:solidFill>
              </a:rPr>
              <a:t>человека</a:t>
            </a:r>
            <a:r>
              <a:rPr lang="uk-UA" sz="3000" dirty="0">
                <a:solidFill>
                  <a:schemeClr val="tx1"/>
                </a:solidFill>
              </a:rPr>
              <a:t> и </a:t>
            </a:r>
            <a:r>
              <a:rPr lang="uk-UA" sz="3000" dirty="0" err="1">
                <a:solidFill>
                  <a:schemeClr val="tx1"/>
                </a:solidFill>
              </a:rPr>
              <a:t>человечества</a:t>
            </a:r>
            <a:r>
              <a:rPr lang="uk-UA" sz="3000" dirty="0">
                <a:solidFill>
                  <a:schemeClr val="tx1"/>
                </a:solidFill>
              </a:rPr>
              <a:t> </a:t>
            </a:r>
            <a:r>
              <a:rPr lang="uk-UA" sz="3000" dirty="0" err="1">
                <a:solidFill>
                  <a:schemeClr val="tx1"/>
                </a:solidFill>
              </a:rPr>
              <a:t>влияет</a:t>
            </a:r>
            <a:r>
              <a:rPr lang="uk-UA" sz="3000" dirty="0">
                <a:solidFill>
                  <a:schemeClr val="tx1"/>
                </a:solidFill>
              </a:rPr>
              <a:t> </a:t>
            </a:r>
            <a:r>
              <a:rPr lang="uk-UA" sz="3000" dirty="0" err="1">
                <a:solidFill>
                  <a:schemeClr val="tx1"/>
                </a:solidFill>
              </a:rPr>
              <a:t>положение</a:t>
            </a:r>
            <a:r>
              <a:rPr lang="uk-UA" sz="3000" dirty="0">
                <a:solidFill>
                  <a:schemeClr val="tx1"/>
                </a:solidFill>
              </a:rPr>
              <a:t> планет на </a:t>
            </a:r>
            <a:r>
              <a:rPr lang="uk-UA" sz="3000" dirty="0" err="1">
                <a:solidFill>
                  <a:schemeClr val="tx1"/>
                </a:solidFill>
              </a:rPr>
              <a:t>небосводе</a:t>
            </a:r>
            <a:endParaRPr lang="uk-UA" sz="3000" dirty="0">
              <a:solidFill>
                <a:schemeClr val="tx1"/>
              </a:solidFill>
            </a:endParaRPr>
          </a:p>
          <a:p>
            <a:pPr algn="just"/>
            <a:r>
              <a:rPr lang="uk-UA" sz="3000" dirty="0" err="1">
                <a:solidFill>
                  <a:schemeClr val="tx1"/>
                </a:solidFill>
              </a:rPr>
              <a:t>Зная</a:t>
            </a:r>
            <a:r>
              <a:rPr lang="uk-UA" sz="3000" dirty="0">
                <a:solidFill>
                  <a:schemeClr val="tx1"/>
                </a:solidFill>
              </a:rPr>
              <a:t> </a:t>
            </a:r>
            <a:r>
              <a:rPr lang="uk-UA" sz="3000" dirty="0" err="1">
                <a:solidFill>
                  <a:schemeClr val="tx1"/>
                </a:solidFill>
              </a:rPr>
              <a:t>это</a:t>
            </a:r>
            <a:r>
              <a:rPr lang="uk-UA" sz="3000" dirty="0">
                <a:solidFill>
                  <a:schemeClr val="tx1"/>
                </a:solidFill>
              </a:rPr>
              <a:t> </a:t>
            </a:r>
            <a:r>
              <a:rPr lang="uk-UA" sz="3000" dirty="0" err="1">
                <a:solidFill>
                  <a:schemeClr val="tx1"/>
                </a:solidFill>
              </a:rPr>
              <a:t>положение</a:t>
            </a:r>
            <a:r>
              <a:rPr lang="uk-UA" sz="3000" dirty="0">
                <a:solidFill>
                  <a:schemeClr val="tx1"/>
                </a:solidFill>
              </a:rPr>
              <a:t>, </a:t>
            </a:r>
            <a:r>
              <a:rPr lang="uk-UA" sz="3000" dirty="0" err="1">
                <a:solidFill>
                  <a:schemeClr val="tx1"/>
                </a:solidFill>
              </a:rPr>
              <a:t>можно</a:t>
            </a:r>
            <a:r>
              <a:rPr lang="uk-UA" sz="3000" dirty="0">
                <a:solidFill>
                  <a:schemeClr val="tx1"/>
                </a:solidFill>
              </a:rPr>
              <a:t> </a:t>
            </a:r>
            <a:r>
              <a:rPr lang="uk-UA" sz="3000" dirty="0" err="1">
                <a:solidFill>
                  <a:schemeClr val="tx1"/>
                </a:solidFill>
              </a:rPr>
              <a:t>делать</a:t>
            </a:r>
            <a:r>
              <a:rPr lang="uk-UA" sz="3000" dirty="0">
                <a:solidFill>
                  <a:schemeClr val="tx1"/>
                </a:solidFill>
              </a:rPr>
              <a:t> </a:t>
            </a:r>
            <a:r>
              <a:rPr lang="uk-UA" sz="3000" dirty="0" err="1">
                <a:solidFill>
                  <a:schemeClr val="tx1"/>
                </a:solidFill>
              </a:rPr>
              <a:t>выводы</a:t>
            </a:r>
            <a:r>
              <a:rPr lang="uk-UA" sz="3000" dirty="0">
                <a:solidFill>
                  <a:schemeClr val="tx1"/>
                </a:solidFill>
              </a:rPr>
              <a:t> о характере </a:t>
            </a:r>
            <a:r>
              <a:rPr lang="uk-UA" sz="3000" dirty="0" err="1">
                <a:solidFill>
                  <a:schemeClr val="tx1"/>
                </a:solidFill>
              </a:rPr>
              <a:t>человека</a:t>
            </a:r>
            <a:r>
              <a:rPr lang="uk-UA" sz="3000" dirty="0">
                <a:solidFill>
                  <a:schemeClr val="tx1"/>
                </a:solidFill>
              </a:rPr>
              <a:t>, его </a:t>
            </a:r>
            <a:r>
              <a:rPr lang="uk-UA" sz="3000" dirty="0" err="1">
                <a:solidFill>
                  <a:schemeClr val="tx1"/>
                </a:solidFill>
              </a:rPr>
              <a:t>будущем</a:t>
            </a:r>
            <a:r>
              <a:rPr lang="uk-UA" sz="3000" dirty="0">
                <a:solidFill>
                  <a:schemeClr val="tx1"/>
                </a:solidFill>
              </a:rPr>
              <a:t>, а </a:t>
            </a:r>
            <a:r>
              <a:rPr lang="uk-UA" sz="3000" dirty="0" err="1">
                <a:solidFill>
                  <a:schemeClr val="tx1"/>
                </a:solidFill>
              </a:rPr>
              <a:t>также</a:t>
            </a:r>
            <a:r>
              <a:rPr lang="uk-UA" sz="3000" dirty="0">
                <a:solidFill>
                  <a:schemeClr val="tx1"/>
                </a:solidFill>
              </a:rPr>
              <a:t> о </a:t>
            </a:r>
            <a:r>
              <a:rPr lang="uk-UA" sz="3000" dirty="0" err="1">
                <a:solidFill>
                  <a:schemeClr val="tx1"/>
                </a:solidFill>
              </a:rPr>
              <a:t>потенциальной</a:t>
            </a:r>
            <a:r>
              <a:rPr lang="uk-UA" sz="3000" dirty="0">
                <a:solidFill>
                  <a:schemeClr val="tx1"/>
                </a:solidFill>
              </a:rPr>
              <a:t> </a:t>
            </a:r>
            <a:r>
              <a:rPr lang="uk-UA" sz="3000" dirty="0" err="1">
                <a:solidFill>
                  <a:schemeClr val="tx1"/>
                </a:solidFill>
              </a:rPr>
              <a:t>успешности</a:t>
            </a:r>
            <a:r>
              <a:rPr lang="uk-UA" sz="3000" dirty="0">
                <a:solidFill>
                  <a:schemeClr val="tx1"/>
                </a:solidFill>
              </a:rPr>
              <a:t> любого </a:t>
            </a:r>
            <a:r>
              <a:rPr lang="uk-UA" sz="3000" dirty="0" err="1">
                <a:solidFill>
                  <a:schemeClr val="tx1"/>
                </a:solidFill>
              </a:rPr>
              <a:t>предприятия</a:t>
            </a:r>
            <a:r>
              <a:rPr lang="uk-UA" sz="30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120551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BC0B9E-C863-4134-9360-FF78E49A9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 немного беспокоящих вопросов…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08569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C4F03-80FC-49A1-8715-2A1098B5A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217173"/>
            <a:ext cx="5411788" cy="985462"/>
          </a:xfrm>
        </p:spPr>
        <p:txBody>
          <a:bodyPr>
            <a:normAutofit/>
          </a:bodyPr>
          <a:lstStyle/>
          <a:p>
            <a:r>
              <a:rPr lang="ru-RU" dirty="0"/>
              <a:t>Что такое </a:t>
            </a:r>
            <a:r>
              <a:rPr lang="ru-RU" dirty="0" err="1"/>
              <a:t>асцендент</a:t>
            </a:r>
            <a:r>
              <a:rPr lang="ru-RU" dirty="0"/>
              <a:t>?</a:t>
            </a:r>
            <a:endParaRPr lang="uk-U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DA4E1-9132-41A5-BD9A-3A9AD6885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1202635"/>
            <a:ext cx="5411788" cy="5227982"/>
          </a:xfrm>
        </p:spPr>
        <p:txBody>
          <a:bodyPr>
            <a:normAutofit/>
          </a:bodyPr>
          <a:lstStyle/>
          <a:p>
            <a:pPr algn="just"/>
            <a:r>
              <a:rPr lang="ru-RU" sz="3000" dirty="0" err="1">
                <a:solidFill>
                  <a:schemeClr val="tx1"/>
                </a:solidFill>
              </a:rPr>
              <a:t>Асцендент</a:t>
            </a:r>
            <a:r>
              <a:rPr lang="ru-RU" sz="3000" dirty="0">
                <a:solidFill>
                  <a:schemeClr val="tx1"/>
                </a:solidFill>
              </a:rPr>
              <a:t> – это начало гороскопа, начало первого дома.</a:t>
            </a:r>
          </a:p>
          <a:p>
            <a:pPr algn="just"/>
            <a:r>
              <a:rPr lang="ru-RU" sz="3000" dirty="0">
                <a:solidFill>
                  <a:schemeClr val="tx1"/>
                </a:solidFill>
              </a:rPr>
              <a:t>Знак, в который он попадает, описывает внешность человека</a:t>
            </a:r>
            <a:r>
              <a:rPr lang="ru-RU" sz="3000">
                <a:solidFill>
                  <a:schemeClr val="tx1"/>
                </a:solidFill>
              </a:rPr>
              <a:t>, впечатление</a:t>
            </a:r>
            <a:r>
              <a:rPr lang="ru-RU" sz="3000" dirty="0">
                <a:solidFill>
                  <a:schemeClr val="tx1"/>
                </a:solidFill>
              </a:rPr>
              <a:t>, которое он производит, проявления характера.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3ABD2FA-B977-40E3-8C9E-528B99CF59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50" t="8932"/>
          <a:stretch/>
        </p:blipFill>
        <p:spPr>
          <a:xfrm>
            <a:off x="6434457" y="643632"/>
            <a:ext cx="5757543" cy="54109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0F43B2-FBAC-4FC8-A1DC-D707DE688E3E}"/>
              </a:ext>
            </a:extLst>
          </p:cNvPr>
          <p:cNvSpPr txBox="1"/>
          <p:nvPr/>
        </p:nvSpPr>
        <p:spPr>
          <a:xfrm>
            <a:off x="6516211" y="2743200"/>
            <a:ext cx="141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solidFill>
                  <a:schemeClr val="bg1"/>
                </a:solidFill>
              </a:rPr>
              <a:t>Асцендент</a:t>
            </a:r>
            <a:endParaRPr lang="uk-UA" dirty="0">
              <a:solidFill>
                <a:schemeClr val="bg1"/>
              </a:solidFill>
            </a:endParaRPr>
          </a:p>
        </p:txBody>
      </p: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B47329DC-FBE0-4619-94E4-7787E570E551}"/>
              </a:ext>
            </a:extLst>
          </p:cNvPr>
          <p:cNvCxnSpPr/>
          <p:nvPr/>
        </p:nvCxnSpPr>
        <p:spPr>
          <a:xfrm flipH="1">
            <a:off x="6729274" y="3133817"/>
            <a:ext cx="506027" cy="2152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99427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C4F03-80FC-49A1-8715-2A1098B5A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217173"/>
            <a:ext cx="5411788" cy="985462"/>
          </a:xfrm>
        </p:spPr>
        <p:txBody>
          <a:bodyPr>
            <a:normAutofit fontScale="90000"/>
          </a:bodyPr>
          <a:lstStyle/>
          <a:p>
            <a:r>
              <a:rPr lang="ru-RU" dirty="0"/>
              <a:t>Луна без курса – это страшно?</a:t>
            </a:r>
            <a:endParaRPr lang="uk-U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DA4E1-9132-41A5-BD9A-3A9AD6885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1202635"/>
            <a:ext cx="5411788" cy="5227982"/>
          </a:xfrm>
        </p:spPr>
        <p:txBody>
          <a:bodyPr>
            <a:normAutofit/>
          </a:bodyPr>
          <a:lstStyle/>
          <a:p>
            <a:pPr algn="just"/>
            <a:r>
              <a:rPr lang="ru-RU" sz="2200" dirty="0">
                <a:solidFill>
                  <a:schemeClr val="tx1"/>
                </a:solidFill>
              </a:rPr>
              <a:t>Луна без курса – это когда до выхода из знака Луна не делает никаких аспектов к другим планетам.</a:t>
            </a:r>
          </a:p>
          <a:p>
            <a:pPr algn="just"/>
            <a:r>
              <a:rPr lang="ru-RU" sz="2200" dirty="0">
                <a:solidFill>
                  <a:schemeClr val="tx1"/>
                </a:solidFill>
              </a:rPr>
              <a:t>Так как Луна – самый быстро движущийся объект и больше всего влияет на ежедневные дела, то «без курса» обозначает период, когда лучше ничего не начинать, иначе оно останется таким, как было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122E63A-EE49-42FB-8852-AB86B3FBA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2026" y="1091951"/>
            <a:ext cx="5879974" cy="420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8225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230CD04-778F-4F77-A6A7-C2AC0715F4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5181" y="710214"/>
            <a:ext cx="5896819" cy="56284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AC4F03-80FC-49A1-8715-2A1098B5A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217173"/>
            <a:ext cx="5411788" cy="985462"/>
          </a:xfrm>
        </p:spPr>
        <p:txBody>
          <a:bodyPr>
            <a:normAutofit fontScale="90000"/>
          </a:bodyPr>
          <a:lstStyle/>
          <a:p>
            <a:r>
              <a:rPr lang="ru-RU" dirty="0"/>
              <a:t>Что такое ведическая астрология?</a:t>
            </a:r>
            <a:endParaRPr lang="uk-U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DA4E1-9132-41A5-BD9A-3A9AD6885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1202635"/>
            <a:ext cx="5411788" cy="5227982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200" dirty="0">
                <a:solidFill>
                  <a:schemeClr val="tx1"/>
                </a:solidFill>
              </a:rPr>
              <a:t>В Астрологии тоже есть много традиций. В этом курсе мы опираемся на западную, или классическую астрологию.</a:t>
            </a:r>
          </a:p>
          <a:p>
            <a:pPr algn="just"/>
            <a:r>
              <a:rPr lang="ru-RU" sz="2200" dirty="0">
                <a:solidFill>
                  <a:schemeClr val="tx1"/>
                </a:solidFill>
              </a:rPr>
              <a:t>Есть также восточная, или ведическая, или </a:t>
            </a:r>
            <a:r>
              <a:rPr lang="ru-RU" sz="2200" dirty="0" err="1">
                <a:solidFill>
                  <a:schemeClr val="tx1"/>
                </a:solidFill>
              </a:rPr>
              <a:t>джйотиш</a:t>
            </a:r>
            <a:r>
              <a:rPr lang="ru-RU" sz="2200" dirty="0">
                <a:solidFill>
                  <a:schemeClr val="tx1"/>
                </a:solidFill>
              </a:rPr>
              <a:t>. Она совсем другая.</a:t>
            </a:r>
          </a:p>
          <a:p>
            <a:pPr algn="just"/>
            <a:r>
              <a:rPr lang="ru-RU" sz="2200" dirty="0">
                <a:solidFill>
                  <a:schemeClr val="tx1"/>
                </a:solidFill>
              </a:rPr>
              <a:t>Ведические астрологи учитывают движение звезд и пользуются фактическим положением планет в знаках.</a:t>
            </a:r>
          </a:p>
          <a:p>
            <a:pPr algn="just"/>
            <a:r>
              <a:rPr lang="ru-RU" sz="2200" dirty="0">
                <a:solidFill>
                  <a:schemeClr val="tx1"/>
                </a:solidFill>
              </a:rPr>
              <a:t>Классические – пользуются расчетами.</a:t>
            </a:r>
          </a:p>
          <a:p>
            <a:pPr algn="just"/>
            <a:r>
              <a:rPr lang="ru-RU" sz="2200" dirty="0">
                <a:solidFill>
                  <a:schemeClr val="tx1"/>
                </a:solidFill>
              </a:rPr>
              <a:t>Обе астрологии работают хорошо в правильных руках.</a:t>
            </a:r>
          </a:p>
        </p:txBody>
      </p:sp>
    </p:spTree>
    <p:extLst>
      <p:ext uri="{BB962C8B-B14F-4D97-AF65-F5344CB8AC3E}">
        <p14:creationId xmlns:p14="http://schemas.microsoft.com/office/powerpoint/2010/main" val="42243742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C4F03-80FC-49A1-8715-2A1098B5A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217173"/>
            <a:ext cx="5411788" cy="985462"/>
          </a:xfrm>
        </p:spPr>
        <p:txBody>
          <a:bodyPr>
            <a:normAutofit fontScale="90000"/>
          </a:bodyPr>
          <a:lstStyle/>
          <a:p>
            <a:r>
              <a:rPr lang="ru-RU" dirty="0"/>
              <a:t>Что такое ретроградный Меркурий?</a:t>
            </a:r>
            <a:endParaRPr lang="uk-U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DA4E1-9132-41A5-BD9A-3A9AD6885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1376039"/>
            <a:ext cx="5411788" cy="5054578"/>
          </a:xfrm>
        </p:spPr>
        <p:txBody>
          <a:bodyPr>
            <a:normAutofit fontScale="92500"/>
          </a:bodyPr>
          <a:lstStyle/>
          <a:p>
            <a:pPr algn="just"/>
            <a:r>
              <a:rPr lang="ru-RU" sz="2200" dirty="0">
                <a:solidFill>
                  <a:schemeClr val="tx1"/>
                </a:solidFill>
              </a:rPr>
              <a:t>Ретроградная планета – это та, которая визуально с Земли кажется движущейся в обратном направлении.</a:t>
            </a:r>
          </a:p>
          <a:p>
            <a:pPr algn="just"/>
            <a:r>
              <a:rPr lang="ru-RU" sz="2200" dirty="0">
                <a:solidFill>
                  <a:schemeClr val="tx1"/>
                </a:solidFill>
              </a:rPr>
              <a:t>Такое случается потому, что все планеты движутся с разной скоростью</a:t>
            </a:r>
          </a:p>
          <a:p>
            <a:pPr algn="just"/>
            <a:r>
              <a:rPr lang="ru-RU" sz="2200" dirty="0" err="1">
                <a:solidFill>
                  <a:schemeClr val="tx1"/>
                </a:solidFill>
              </a:rPr>
              <a:t>Астрологически</a:t>
            </a:r>
            <a:r>
              <a:rPr lang="ru-RU" sz="2200" dirty="0">
                <a:solidFill>
                  <a:schemeClr val="tx1"/>
                </a:solidFill>
              </a:rPr>
              <a:t> ретроградная планета заставляет нас вернуться к делам, связанным со своей темой – не </a:t>
            </a:r>
            <a:r>
              <a:rPr lang="ru-RU" sz="2200" dirty="0" err="1">
                <a:solidFill>
                  <a:schemeClr val="tx1"/>
                </a:solidFill>
              </a:rPr>
              <a:t>ретромеркурии</a:t>
            </a:r>
            <a:r>
              <a:rPr lang="ru-RU" sz="2200" dirty="0">
                <a:solidFill>
                  <a:schemeClr val="tx1"/>
                </a:solidFill>
              </a:rPr>
              <a:t> доделываются начатые обучающие программы, на </a:t>
            </a:r>
            <a:r>
              <a:rPr lang="ru-RU" sz="2200" dirty="0" err="1">
                <a:solidFill>
                  <a:schemeClr val="tx1"/>
                </a:solidFill>
              </a:rPr>
              <a:t>ретровенере</a:t>
            </a:r>
            <a:r>
              <a:rPr lang="ru-RU" sz="2200" dirty="0">
                <a:solidFill>
                  <a:schemeClr val="tx1"/>
                </a:solidFill>
              </a:rPr>
              <a:t> могут вернуться бывшие…</a:t>
            </a:r>
          </a:p>
          <a:p>
            <a:pPr algn="just"/>
            <a:r>
              <a:rPr lang="ru-RU" sz="2200" dirty="0">
                <a:solidFill>
                  <a:schemeClr val="tx1"/>
                </a:solidFill>
              </a:rPr>
              <a:t>Также ретроградная планета «тормозит» дела в сфере, за которую она отвечает.</a:t>
            </a:r>
          </a:p>
        </p:txBody>
      </p:sp>
      <p:pic>
        <p:nvPicPr>
          <p:cNvPr id="1026" name="Picture 2" descr="Image result for ретроградный меркурий приколы">
            <a:extLst>
              <a:ext uri="{FF2B5EF4-FFF2-40B4-BE49-F238E27FC236}">
                <a16:creationId xmlns:a16="http://schemas.microsoft.com/office/drawing/2014/main" id="{FFD2773F-7DB8-4E30-ADEF-2996F5845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840" y="1661372"/>
            <a:ext cx="5899160" cy="3097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25695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C4F03-80FC-49A1-8715-2A1098B5A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217173"/>
            <a:ext cx="8534400" cy="963557"/>
          </a:xfrm>
        </p:spPr>
        <p:txBody>
          <a:bodyPr/>
          <a:lstStyle/>
          <a:p>
            <a:r>
              <a:rPr lang="ru-RU" dirty="0"/>
              <a:t>АСТРОЛОГИЯ</a:t>
            </a:r>
            <a:endParaRPr lang="uk-U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DA4E1-9132-41A5-BD9A-3A9AD6885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1180730"/>
            <a:ext cx="8534400" cy="5011281"/>
          </a:xfrm>
        </p:spPr>
        <p:txBody>
          <a:bodyPr>
            <a:normAutofit/>
          </a:bodyPr>
          <a:lstStyle/>
          <a:p>
            <a:pPr algn="just"/>
            <a:r>
              <a:rPr lang="ru-RU" sz="2800" dirty="0">
                <a:solidFill>
                  <a:schemeClr val="tx1"/>
                </a:solidFill>
              </a:rPr>
              <a:t>Это геоцентрическая система</a:t>
            </a:r>
            <a:r>
              <a:rPr lang="uk-UA" sz="2800" dirty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ru-RU" sz="2800" dirty="0">
                <a:solidFill>
                  <a:schemeClr val="tx1"/>
                </a:solidFill>
              </a:rPr>
              <a:t>То есть, с точки зрения астрологии, все звезды и планеты оборачиваются вокруг Земли.</a:t>
            </a:r>
          </a:p>
          <a:p>
            <a:pPr algn="just"/>
            <a:r>
              <a:rPr lang="ru-RU" sz="2800" dirty="0">
                <a:solidFill>
                  <a:schemeClr val="tx1"/>
                </a:solidFill>
              </a:rPr>
              <a:t>То, что мы видим в астрологической карте, изначально было изображением того, что человек, находящийся на Земле, видел на небе.</a:t>
            </a:r>
          </a:p>
          <a:p>
            <a:pPr algn="just"/>
            <a:r>
              <a:rPr lang="ru-RU" sz="2800" dirty="0">
                <a:solidFill>
                  <a:schemeClr val="tx1"/>
                </a:solidFill>
              </a:rPr>
              <a:t>Поэтому Земли на астрологической карте нет – она находится в середине.</a:t>
            </a:r>
          </a:p>
        </p:txBody>
      </p:sp>
    </p:spTree>
    <p:extLst>
      <p:ext uri="{BB962C8B-B14F-4D97-AF65-F5344CB8AC3E}">
        <p14:creationId xmlns:p14="http://schemas.microsoft.com/office/powerpoint/2010/main" val="1728101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C4F03-80FC-49A1-8715-2A1098B5A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958" y="217173"/>
            <a:ext cx="4333460" cy="963557"/>
          </a:xfrm>
        </p:spPr>
        <p:txBody>
          <a:bodyPr/>
          <a:lstStyle/>
          <a:p>
            <a:r>
              <a:rPr lang="ru-RU" dirty="0" err="1"/>
              <a:t>Космограмма</a:t>
            </a:r>
            <a:endParaRPr lang="uk-U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DA4E1-9132-41A5-BD9A-3A9AD6885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748" y="1180730"/>
            <a:ext cx="4462669" cy="5011281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200" dirty="0">
                <a:solidFill>
                  <a:schemeClr val="tx1"/>
                </a:solidFill>
              </a:rPr>
              <a:t>Зная </a:t>
            </a:r>
            <a:r>
              <a:rPr lang="ru-RU" sz="2200" b="1" dirty="0">
                <a:solidFill>
                  <a:schemeClr val="tx1"/>
                </a:solidFill>
              </a:rPr>
              <a:t>дату рождения</a:t>
            </a:r>
            <a:r>
              <a:rPr lang="ru-RU" sz="2200" dirty="0">
                <a:solidFill>
                  <a:schemeClr val="tx1"/>
                </a:solidFill>
              </a:rPr>
              <a:t> человека, но не зная времени, можно построить его КОСМОГРАММУ (планеты в знаках).</a:t>
            </a:r>
          </a:p>
          <a:p>
            <a:pPr algn="just"/>
            <a:r>
              <a:rPr lang="ru-RU" sz="2200" dirty="0">
                <a:solidFill>
                  <a:schemeClr val="tx1"/>
                </a:solidFill>
              </a:rPr>
              <a:t>Она отобразит, в каких знаках были планеты на момент рождения</a:t>
            </a:r>
          </a:p>
          <a:p>
            <a:pPr algn="just"/>
            <a:r>
              <a:rPr lang="ru-RU" sz="2200" dirty="0">
                <a:solidFill>
                  <a:schemeClr val="tx1"/>
                </a:solidFill>
              </a:rPr>
              <a:t>По ней можно будет делать выводы о личности человека, его психологических особенностях, но нельзя будет ничего сказать о сферах их проявления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76BCAE84-1E05-46A8-B980-30CC7C19B36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9674262"/>
              </p:ext>
            </p:extLst>
          </p:nvPr>
        </p:nvGraphicFramePr>
        <p:xfrm>
          <a:off x="5348828" y="0"/>
          <a:ext cx="684317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1656800" imgH="11656800" progId="Photoshop.Image.16">
                  <p:embed/>
                </p:oleObj>
              </mc:Choice>
              <mc:Fallback>
                <p:oleObj name="Image" r:id="rId2" imgW="11656800" imgH="1165680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348828" y="0"/>
                        <a:ext cx="6843172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12796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C4F03-80FC-49A1-8715-2A1098B5A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958" y="217173"/>
            <a:ext cx="4333460" cy="963557"/>
          </a:xfrm>
        </p:spPr>
        <p:txBody>
          <a:bodyPr/>
          <a:lstStyle/>
          <a:p>
            <a:r>
              <a:rPr lang="ru-RU" dirty="0"/>
              <a:t>Гороскоп</a:t>
            </a:r>
            <a:endParaRPr lang="uk-U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DA4E1-9132-41A5-BD9A-3A9AD6885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748" y="1180730"/>
            <a:ext cx="4462669" cy="5011281"/>
          </a:xfrm>
        </p:spPr>
        <p:txBody>
          <a:bodyPr>
            <a:normAutofit/>
          </a:bodyPr>
          <a:lstStyle/>
          <a:p>
            <a:pPr algn="just"/>
            <a:r>
              <a:rPr lang="ru-RU" sz="2200" dirty="0">
                <a:solidFill>
                  <a:schemeClr val="tx1"/>
                </a:solidFill>
              </a:rPr>
              <a:t>Зная точный </a:t>
            </a:r>
            <a:r>
              <a:rPr lang="ru-RU" sz="2200" b="1" dirty="0">
                <a:solidFill>
                  <a:schemeClr val="tx1"/>
                </a:solidFill>
              </a:rPr>
              <a:t>момент времени</a:t>
            </a:r>
            <a:r>
              <a:rPr lang="ru-RU" sz="2200" dirty="0">
                <a:solidFill>
                  <a:schemeClr val="tx1"/>
                </a:solidFill>
              </a:rPr>
              <a:t> рождения человека, можно построить его НАТАЛЬНУЮ КАРТУ или ГОРОСКОП (планеты в знаках и домах)</a:t>
            </a:r>
          </a:p>
          <a:p>
            <a:pPr algn="just"/>
            <a:r>
              <a:rPr lang="ru-RU" sz="2200" dirty="0">
                <a:solidFill>
                  <a:schemeClr val="tx1"/>
                </a:solidFill>
              </a:rPr>
              <a:t>В натальной карте будет видно, в каких сферах жизни и каким образом будут проявляться качества человека</a:t>
            </a:r>
            <a:endParaRPr lang="uk-UA" sz="2200" dirty="0">
              <a:solidFill>
                <a:schemeClr val="tx1"/>
              </a:solidFill>
            </a:endParaRP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F9B3259D-250B-4681-B0F2-B4561920498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1831127"/>
              </p:ext>
            </p:extLst>
          </p:nvPr>
        </p:nvGraphicFramePr>
        <p:xfrm>
          <a:off x="5337313" y="0"/>
          <a:ext cx="6854687" cy="68698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1390400" imgH="11390400" progId="Photoshop.Image.16">
                  <p:embed/>
                </p:oleObj>
              </mc:Choice>
              <mc:Fallback>
                <p:oleObj name="Image" r:id="rId2" imgW="11390400" imgH="1139040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337313" y="0"/>
                        <a:ext cx="6854687" cy="68698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645746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C4F03-80FC-49A1-8715-2A1098B5A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217173"/>
            <a:ext cx="8534400" cy="856253"/>
          </a:xfrm>
        </p:spPr>
        <p:txBody>
          <a:bodyPr>
            <a:normAutofit/>
          </a:bodyPr>
          <a:lstStyle/>
          <a:p>
            <a:r>
              <a:rPr lang="ru-RU" dirty="0"/>
              <a:t>Зачем астрология </a:t>
            </a:r>
            <a:r>
              <a:rPr lang="ru-RU" dirty="0" err="1"/>
              <a:t>тарологу</a:t>
            </a:r>
            <a:r>
              <a:rPr lang="ru-RU" dirty="0"/>
              <a:t>?</a:t>
            </a:r>
            <a:endParaRPr lang="uk-U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DA4E1-9132-41A5-BD9A-3A9AD6885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1" y="1442758"/>
            <a:ext cx="10918903" cy="4749253"/>
          </a:xfrm>
        </p:spPr>
        <p:txBody>
          <a:bodyPr>
            <a:normAutofit/>
          </a:bodyPr>
          <a:lstStyle/>
          <a:p>
            <a:pPr algn="just"/>
            <a:r>
              <a:rPr lang="ru-RU" sz="2400" dirty="0">
                <a:solidFill>
                  <a:schemeClr val="tx1"/>
                </a:solidFill>
              </a:rPr>
              <a:t>НАЙТИ АНАЛОГИИ: Изучение западной эзотерики – это поиск аналогий и сопоставление разных направлений. Например, качества планет и знаков мы можем частично соотносить с картами, Рунами, любыми энергетическими практиками</a:t>
            </a:r>
          </a:p>
          <a:p>
            <a:pPr algn="just"/>
            <a:r>
              <a:rPr lang="ru-RU" sz="2400" dirty="0">
                <a:solidFill>
                  <a:schemeClr val="tx1"/>
                </a:solidFill>
              </a:rPr>
              <a:t>ВКЛЮЧИТЬ ОПЫТ ПРОЖИВАНИЯ: Планеты и знаки – это в первую очередь типы энергий. Мы можем включить и прожить определенные состояния и возвращаться к ним в определенные периоды своей жизни.</a:t>
            </a:r>
          </a:p>
          <a:p>
            <a:pPr algn="just"/>
            <a:r>
              <a:rPr lang="ru-RU" sz="2400" dirty="0">
                <a:solidFill>
                  <a:schemeClr val="tx1"/>
                </a:solidFill>
              </a:rPr>
              <a:t>ЧИТАТЬ ГЛУБЖЕ РАСКЛАДЫ: Иногда астрологические символы помогают дать более четкий ответ, определить время события, склонить чашу весов в сторону одного из вариантов на да/нет.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33E254-CD4D-49F2-80CA-2C241A727FA6}"/>
              </a:ext>
            </a:extLst>
          </p:cNvPr>
          <p:cNvSpPr txBox="1"/>
          <p:nvPr/>
        </p:nvSpPr>
        <p:spPr>
          <a:xfrm>
            <a:off x="1287262" y="888760"/>
            <a:ext cx="7329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А также любому другому эзотерику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8125206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FFF37C-3A81-40C3-AAC6-1DCCCC71B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218983"/>
            <a:ext cx="6452183" cy="970450"/>
          </a:xfrm>
        </p:spPr>
        <p:txBody>
          <a:bodyPr/>
          <a:lstStyle/>
          <a:p>
            <a:r>
              <a:rPr lang="ru-RU" dirty="0"/>
              <a:t>Что такое соответствие?</a:t>
            </a:r>
            <a:endParaRPr lang="uk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1376E19-8F6C-47B4-A404-5E22AD0EB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029811"/>
            <a:ext cx="6330384" cy="5513032"/>
          </a:xfrm>
        </p:spPr>
        <p:txBody>
          <a:bodyPr>
            <a:noAutofit/>
          </a:bodyPr>
          <a:lstStyle/>
          <a:p>
            <a:r>
              <a:rPr lang="ru-RU" dirty="0"/>
              <a:t>На некоторых колодах можно увидеть астрологические (и другие) символы. На некоторых колодах эти символы не указаны четко, а зашифрованы в символизме.</a:t>
            </a:r>
          </a:p>
          <a:p>
            <a:r>
              <a:rPr lang="ru-RU" dirty="0"/>
              <a:t>Более того, в процессе рассматривания разных колод можно заметить, что на одном и том же Аркане авторы изображают разные астрологические символы.</a:t>
            </a:r>
          </a:p>
          <a:p>
            <a:r>
              <a:rPr lang="ru-RU" dirty="0"/>
              <a:t>Соотнесённый Аркану Таро астрологический символ называется соответствием.</a:t>
            </a:r>
          </a:p>
          <a:p>
            <a:r>
              <a:rPr lang="ru-RU" dirty="0"/>
              <a:t>Автор или исследователь нам таким образом показывает, что Аркан обладает качествами этого символа.</a:t>
            </a:r>
          </a:p>
          <a:p>
            <a:r>
              <a:rPr lang="ru-RU" dirty="0"/>
              <a:t>! Помним, что соответствие – это аналогия, а не идентичность.</a:t>
            </a:r>
            <a:endParaRPr lang="uk-UA" dirty="0"/>
          </a:p>
        </p:txBody>
      </p:sp>
      <p:pic>
        <p:nvPicPr>
          <p:cNvPr id="1028" name="Picture 4" descr="Карта таро The Emperor - Император - 29 Августа 2016 - Блог -  GamePlay-online.net">
            <a:extLst>
              <a:ext uri="{FF2B5EF4-FFF2-40B4-BE49-F238E27FC236}">
                <a16:creationId xmlns:a16="http://schemas.microsoft.com/office/drawing/2014/main" id="{32E78F0A-FD81-465E-A980-9EA8E31AC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064" y="1"/>
            <a:ext cx="2451936" cy="350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nsata Tarot ▻ The Emperor | Tarot cards art, Tarot major arcana, Tarot art">
            <a:extLst>
              <a:ext uri="{FF2B5EF4-FFF2-40B4-BE49-F238E27FC236}">
                <a16:creationId xmlns:a16="http://schemas.microsoft.com/office/drawing/2014/main" id="{2379D3ED-E0EB-41EE-9AA6-56844ED502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" t="3428" r="5348" b="5790"/>
          <a:stretch/>
        </p:blipFill>
        <p:spPr bwMode="auto">
          <a:xfrm>
            <a:off x="9791794" y="3506680"/>
            <a:ext cx="2400205" cy="335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колода таро &quot;12 Лучей&quot;">
            <a:extLst>
              <a:ext uri="{FF2B5EF4-FFF2-40B4-BE49-F238E27FC236}">
                <a16:creationId xmlns:a16="http://schemas.microsoft.com/office/drawing/2014/main" id="{5E2CC351-3E97-44AD-A074-446BD741E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931" y="3009563"/>
            <a:ext cx="2123861" cy="3848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V Аркан Таро – Император. Отец. | Школа Психологического Таро">
            <a:extLst>
              <a:ext uri="{FF2B5EF4-FFF2-40B4-BE49-F238E27FC236}">
                <a16:creationId xmlns:a16="http://schemas.microsoft.com/office/drawing/2014/main" id="{78553FAA-F3C7-42F7-8549-562E24D42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204" y="-22195"/>
            <a:ext cx="2123860" cy="35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06423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C4F03-80FC-49A1-8715-2A1098B5A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217173"/>
            <a:ext cx="7003850" cy="985462"/>
          </a:xfrm>
        </p:spPr>
        <p:txBody>
          <a:bodyPr>
            <a:normAutofit fontScale="90000"/>
          </a:bodyPr>
          <a:lstStyle/>
          <a:p>
            <a:r>
              <a:rPr lang="ru-RU" dirty="0"/>
              <a:t>Как пользоваться астрологией в своей работе?</a:t>
            </a:r>
            <a:endParaRPr lang="uk-U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DA4E1-9132-41A5-BD9A-3A9AD6885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1442758"/>
            <a:ext cx="7003850" cy="510008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sz="2200" dirty="0">
                <a:solidFill>
                  <a:schemeClr val="tx1"/>
                </a:solidFill>
              </a:rPr>
              <a:t>Понять принципы планет и знаков на собственном опыте – то есть прожить, поймать «ощущение в теле»</a:t>
            </a:r>
          </a:p>
          <a:p>
            <a:pPr algn="just"/>
            <a:r>
              <a:rPr lang="ru-RU" sz="2200" dirty="0">
                <a:solidFill>
                  <a:schemeClr val="tx1"/>
                </a:solidFill>
              </a:rPr>
              <a:t>Сопоставить с Арканами Таро – что общего? Что разного?</a:t>
            </a:r>
          </a:p>
          <a:p>
            <a:pPr algn="just"/>
            <a:r>
              <a:rPr lang="ru-RU" sz="2200" dirty="0">
                <a:solidFill>
                  <a:schemeClr val="tx1"/>
                </a:solidFill>
              </a:rPr>
              <a:t>Например, Аркан Императрица в английской традиции связан с Венерой – то есть, с красотой, комфортом, материальным. Это качества, которые соответствуют Императрице.</a:t>
            </a:r>
          </a:p>
          <a:p>
            <a:pPr algn="just"/>
            <a:r>
              <a:rPr lang="ru-RU" sz="2200" dirty="0">
                <a:solidFill>
                  <a:schemeClr val="tx1"/>
                </a:solidFill>
              </a:rPr>
              <a:t>С другой стороны, Венера в астрологии – это «любовница», а не «мать». Здесь неполное соответствие</a:t>
            </a:r>
          </a:p>
          <a:p>
            <a:pPr algn="just"/>
            <a:r>
              <a:rPr lang="ru-RU" sz="2200" dirty="0">
                <a:solidFill>
                  <a:schemeClr val="tx1"/>
                </a:solidFill>
              </a:rPr>
              <a:t>Изучив астрологию и отступив от рамок школы, мы в Императрице найдем и немного Луны – материнства и заботы, и немного Солнца – </a:t>
            </a:r>
            <a:r>
              <a:rPr lang="ru-RU" sz="2200" dirty="0" err="1">
                <a:solidFill>
                  <a:schemeClr val="tx1"/>
                </a:solidFill>
              </a:rPr>
              <a:t>центрированности</a:t>
            </a:r>
            <a:r>
              <a:rPr lang="ru-RU" sz="2200" dirty="0">
                <a:solidFill>
                  <a:schemeClr val="tx1"/>
                </a:solidFill>
              </a:rPr>
              <a:t>, и даже немного Марса – жестокости естественного отбора…</a:t>
            </a:r>
          </a:p>
        </p:txBody>
      </p:sp>
      <p:pic>
        <p:nvPicPr>
          <p:cNvPr id="1026" name="Picture 2" descr="Карта Таро «Императрица» - значение и толкование: сочетание, для женщин и  мужчин (картинка)">
            <a:extLst>
              <a:ext uri="{FF2B5EF4-FFF2-40B4-BE49-F238E27FC236}">
                <a16:creationId xmlns:a16="http://schemas.microsoft.com/office/drawing/2014/main" id="{EF74C111-A6B0-4F9F-95E1-EB34F576F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575" y="0"/>
            <a:ext cx="41624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50371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C4F03-80FC-49A1-8715-2A1098B5A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217173"/>
            <a:ext cx="10812370" cy="985462"/>
          </a:xfrm>
        </p:spPr>
        <p:txBody>
          <a:bodyPr>
            <a:normAutofit/>
          </a:bodyPr>
          <a:lstStyle/>
          <a:p>
            <a:r>
              <a:rPr lang="uk-UA" sz="4800" dirty="0" err="1"/>
              <a:t>Основн</a:t>
            </a:r>
            <a:r>
              <a:rPr lang="ru-RU" sz="4800" dirty="0" err="1"/>
              <a:t>ые</a:t>
            </a:r>
            <a:r>
              <a:rPr lang="ru-RU" sz="4800" dirty="0"/>
              <a:t> понятия</a:t>
            </a:r>
            <a:endParaRPr lang="uk-UA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DA4E1-9132-41A5-BD9A-3A9AD6885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1" y="1442758"/>
            <a:ext cx="10812371" cy="5029063"/>
          </a:xfrm>
        </p:spPr>
        <p:txBody>
          <a:bodyPr>
            <a:normAutofit/>
          </a:bodyPr>
          <a:lstStyle/>
          <a:p>
            <a:pPr algn="just"/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ЗНАКИ ЗОДИАКА</a:t>
            </a:r>
            <a:r>
              <a:rPr lang="ru-RU" sz="3200" dirty="0">
                <a:solidFill>
                  <a:schemeClr val="tx1"/>
                </a:solidFill>
              </a:rPr>
              <a:t>. Их 12, они идут один за другим в четком порядке и формируют Зодиакальный Круг.</a:t>
            </a:r>
          </a:p>
          <a:p>
            <a:pPr algn="just"/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ПЛАНЕТЫ</a:t>
            </a:r>
            <a:r>
              <a:rPr lang="ru-RU" sz="3200" dirty="0">
                <a:solidFill>
                  <a:schemeClr val="tx1"/>
                </a:solidFill>
              </a:rPr>
              <a:t>. Их 10 – Солнце, Луна, Меркурий, Венера, Марс, Юпитер, Сатурн, Уран, Нептун, Плутон. </a:t>
            </a:r>
          </a:p>
          <a:p>
            <a:pPr algn="just"/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ДОМА</a:t>
            </a:r>
            <a:r>
              <a:rPr lang="ru-RU" sz="3200" dirty="0">
                <a:solidFill>
                  <a:schemeClr val="tx1"/>
                </a:solidFill>
              </a:rPr>
              <a:t>. Их 12, как и знаков, это самая подвижная часть гороскопа</a:t>
            </a:r>
          </a:p>
          <a:p>
            <a:pPr algn="just"/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АСПЕКТЫ</a:t>
            </a:r>
            <a:r>
              <a:rPr lang="ru-RU" sz="3200" dirty="0">
                <a:solidFill>
                  <a:schemeClr val="tx1"/>
                </a:solidFill>
              </a:rPr>
              <a:t>. Это определенные углы, под которыми взаимодействуют планеты.</a:t>
            </a:r>
            <a:endParaRPr lang="uk-UA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54081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ланец">
  <a:themeElements>
    <a:clrScheme name="Сланец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Сланец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анец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Сланец</Template>
  <TotalTime>2125</TotalTime>
  <Words>1434</Words>
  <Application>Microsoft Office PowerPoint</Application>
  <PresentationFormat>Широкоэкранный</PresentationFormat>
  <Paragraphs>116</Paragraphs>
  <Slides>24</Slides>
  <Notes>0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Calisto MT</vt:lpstr>
      <vt:lpstr>Philosopher</vt:lpstr>
      <vt:lpstr>Wingdings</vt:lpstr>
      <vt:lpstr>Wingdings 2</vt:lpstr>
      <vt:lpstr>Сланец</vt:lpstr>
      <vt:lpstr>Image</vt:lpstr>
      <vt:lpstr>Астрология в Таро</vt:lpstr>
      <vt:lpstr>АСТРОЛОГИЯ</vt:lpstr>
      <vt:lpstr>АСТРОЛОГИЯ</vt:lpstr>
      <vt:lpstr>Космограмма</vt:lpstr>
      <vt:lpstr>Гороскоп</vt:lpstr>
      <vt:lpstr>Зачем астрология тарологу?</vt:lpstr>
      <vt:lpstr>Что такое соответствие?</vt:lpstr>
      <vt:lpstr>Как пользоваться астрологией в своей работе?</vt:lpstr>
      <vt:lpstr>Основные понятия</vt:lpstr>
      <vt:lpstr>Уровни проявления</vt:lpstr>
      <vt:lpstr>Знаки зодиака</vt:lpstr>
      <vt:lpstr>Знаки зодиака</vt:lpstr>
      <vt:lpstr>Планеты</vt:lpstr>
      <vt:lpstr>Пример движения планет</vt:lpstr>
      <vt:lpstr>Планета в знаке</vt:lpstr>
      <vt:lpstr>Планета в знаке</vt:lpstr>
      <vt:lpstr>Аспекты</vt:lpstr>
      <vt:lpstr>Дома</vt:lpstr>
      <vt:lpstr>Дома</vt:lpstr>
      <vt:lpstr>И немного беспокоящих вопросов…</vt:lpstr>
      <vt:lpstr>Что такое асцендент?</vt:lpstr>
      <vt:lpstr>Луна без курса – это страшно?</vt:lpstr>
      <vt:lpstr>Что такое ведическая астрология?</vt:lpstr>
      <vt:lpstr>Что такое ретроградный Меркурий?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Астрология 101</dc:title>
  <dc:creator>Li Li</dc:creator>
  <cp:lastModifiedBy>Li Li</cp:lastModifiedBy>
  <cp:revision>119</cp:revision>
  <dcterms:created xsi:type="dcterms:W3CDTF">2019-09-23T12:36:30Z</dcterms:created>
  <dcterms:modified xsi:type="dcterms:W3CDTF">2021-02-07T07:47:46Z</dcterms:modified>
</cp:coreProperties>
</file>