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6"/>
  </p:notesMasterIdLst>
  <p:sldIdLst>
    <p:sldId id="256" r:id="rId2"/>
    <p:sldId id="293" r:id="rId3"/>
    <p:sldId id="294" r:id="rId4"/>
    <p:sldId id="311" r:id="rId5"/>
    <p:sldId id="312" r:id="rId6"/>
    <p:sldId id="313" r:id="rId7"/>
    <p:sldId id="296" r:id="rId8"/>
    <p:sldId id="295" r:id="rId9"/>
    <p:sldId id="302" r:id="rId10"/>
    <p:sldId id="319" r:id="rId11"/>
    <p:sldId id="318" r:id="rId12"/>
    <p:sldId id="304" r:id="rId13"/>
    <p:sldId id="305" r:id="rId14"/>
    <p:sldId id="3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Li" initials="LL" lastIdx="1" clrIdx="0">
    <p:extLst>
      <p:ext uri="{19B8F6BF-5375-455C-9EA6-DF929625EA0E}">
        <p15:presenceInfo xmlns:p15="http://schemas.microsoft.com/office/powerpoint/2012/main" userId="8ee48040eeba41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E88E4-892A-42B0-AC86-EBA1CD9EB3D5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1CC0-C16B-4066-8480-7D2CB66E1F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716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4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4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9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1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3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7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4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9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4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9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9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34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CBD6-F01C-421A-88B8-92AFDD48B8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Philosopher" panose="00000500000000000000" pitchFamily="2" charset="-52"/>
              </a:rPr>
              <a:t>Близнецы</a:t>
            </a:r>
            <a:endParaRPr lang="uk-UA" dirty="0">
              <a:latin typeface="Philosopher" panose="00000500000000000000" pitchFamily="2" charset="-5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66AF0-967F-440F-9739-86D529932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Влюбленные; Восьмерка, Девятка, Десятка Мечей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0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726702" cy="970450"/>
          </a:xfrm>
        </p:spPr>
        <p:txBody>
          <a:bodyPr/>
          <a:lstStyle/>
          <a:p>
            <a:r>
              <a:rPr lang="ru-RU" dirty="0"/>
              <a:t>Влюбленные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2570"/>
            <a:ext cx="5726702" cy="516680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У Кроули – выбор  между своей Волей и всем остальным, что заключено в фигурах Евы 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j-lt"/>
              </a:rPr>
              <a:t>Лилит</a:t>
            </a:r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 в верхнем углу карты.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Все изображение – это символ разделенных противоположностей, которые тоже в конечном итоге объединятся.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В целом, так или иначе, мы сталкиваемся с идеей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j-lt"/>
              </a:rPr>
              <a:t>дуальности</a:t>
            </a:r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 и пока еще необходимости выбора</a:t>
            </a:r>
          </a:p>
        </p:txBody>
      </p:sp>
      <p:pic>
        <p:nvPicPr>
          <p:cNvPr id="1026" name="Picture 2" descr="Женская индивидуация. Взгляд с точки зрения Таро. Часть 7. Влюбленные">
            <a:extLst>
              <a:ext uri="{FF2B5EF4-FFF2-40B4-BE49-F238E27FC236}">
                <a16:creationId xmlns:a16="http://schemas.microsoft.com/office/drawing/2014/main" id="{02D0D121-C1F7-4823-846A-F06DA4A1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16" y="1726208"/>
            <a:ext cx="2544383" cy="40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 Влюбленные - Колода &quot;Оригинальное Таро Райдер-Уэйт (Original Rider Waite  Tarot)&quot; - Дом Таро">
            <a:extLst>
              <a:ext uri="{FF2B5EF4-FFF2-40B4-BE49-F238E27FC236}">
                <a16:creationId xmlns:a16="http://schemas.microsoft.com/office/drawing/2014/main" id="{02AC9619-7619-45D5-AB6C-2A7009E8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76" y="1726208"/>
            <a:ext cx="2380668" cy="40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9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726702" cy="970450"/>
          </a:xfrm>
        </p:spPr>
        <p:txBody>
          <a:bodyPr/>
          <a:lstStyle/>
          <a:p>
            <a:r>
              <a:rPr lang="ru-RU" dirty="0"/>
              <a:t>Влюбленные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2570"/>
            <a:ext cx="5726702" cy="516680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Мы не можем подумать о чем-то, не вспомнив о противоположности этого. Наше мышление состоит из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j-lt"/>
              </a:rPr>
              <a:t>дуальностей</a:t>
            </a:r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Как только мы начинаем говорить про верность, мы подразумеваем измену. Как только говорим про духовное – подразумеваем в то же время и материальное.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Но на этом этапе эти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j-lt"/>
              </a:rPr>
              <a:t>дуальности</a:t>
            </a:r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 пока не уживаются в одном. </a:t>
            </a:r>
          </a:p>
          <a:p>
            <a:r>
              <a:rPr lang="ru-RU" sz="1800" dirty="0">
                <a:solidFill>
                  <a:schemeClr val="tx1"/>
                </a:solidFill>
                <a:effectLst/>
                <a:latin typeface="+mj-lt"/>
              </a:rPr>
              <a:t>В том, что все едино, мы убедимся лишь на аркане Искусство</a:t>
            </a:r>
          </a:p>
          <a:p>
            <a:endParaRPr lang="ru-RU" sz="180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Женская индивидуация. Взгляд с точки зрения Таро. Часть 7. Влюбленные">
            <a:extLst>
              <a:ext uri="{FF2B5EF4-FFF2-40B4-BE49-F238E27FC236}">
                <a16:creationId xmlns:a16="http://schemas.microsoft.com/office/drawing/2014/main" id="{02D0D121-C1F7-4823-846A-F06DA4A1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16" y="1726208"/>
            <a:ext cx="2544383" cy="40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 Влюбленные - Колода &quot;Оригинальное Таро Райдер-Уэйт (Original Rider Waite  Tarot)&quot; - Дом Таро">
            <a:extLst>
              <a:ext uri="{FF2B5EF4-FFF2-40B4-BE49-F238E27FC236}">
                <a16:creationId xmlns:a16="http://schemas.microsoft.com/office/drawing/2014/main" id="{02AC9619-7619-45D5-AB6C-2A7009E8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76" y="1726208"/>
            <a:ext cx="2380668" cy="40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609600"/>
            <a:ext cx="6054571" cy="970450"/>
          </a:xfrm>
        </p:spPr>
        <p:txBody>
          <a:bodyPr>
            <a:noAutofit/>
          </a:bodyPr>
          <a:lstStyle/>
          <a:p>
            <a:r>
              <a:rPr lang="ru-RU" sz="2800" dirty="0"/>
              <a:t>Восьмерка Мечей «Вмешательство»</a:t>
            </a:r>
            <a:br>
              <a:rPr lang="ru-RU" sz="2800" dirty="0"/>
            </a:br>
            <a:r>
              <a:rPr lang="ru-RU" sz="2800" dirty="0"/>
              <a:t>Юпитер в Близнецах</a:t>
            </a:r>
            <a:endParaRPr lang="uk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726702" cy="47926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Юпитер в Близнецах – планета в изгнании</a:t>
            </a:r>
          </a:p>
          <a:p>
            <a:r>
              <a:rPr lang="ru-RU" dirty="0"/>
              <a:t>Юпитер настроен на то, чтобы увидеть ситуацию в целом, «по большому счету», в ее философском глубоком смысле, не вдаваясь в детали.</a:t>
            </a:r>
          </a:p>
          <a:p>
            <a:r>
              <a:rPr lang="ru-RU" dirty="0"/>
              <a:t>Близнецы – требуют вдаваться в детали.</a:t>
            </a:r>
          </a:p>
          <a:p>
            <a:r>
              <a:rPr lang="ru-RU" dirty="0"/>
              <a:t>Чем больше Юпитер вдается в детали, тем больше путается, и атмосфера Близнецов препятствует тому, чтобы Юпитер повел себя как Юпитер – то есть взглянул на ситуацию в общем.</a:t>
            </a:r>
          </a:p>
          <a:p>
            <a:r>
              <a:rPr lang="ru-RU" dirty="0"/>
              <a:t>Это карта запутанности в трех соснах, когда чем больше мы детализируем, тем более сложно все становится, и мы в итоге из-за своих мыслей не видим выхода.</a:t>
            </a:r>
          </a:p>
          <a:p>
            <a:r>
              <a:rPr lang="ru-RU" dirty="0"/>
              <a:t>Выход можно увидеть, если отойти назад и посмотреть на ситуацию в целом</a:t>
            </a:r>
          </a:p>
        </p:txBody>
      </p:sp>
      <p:pic>
        <p:nvPicPr>
          <p:cNvPr id="2050" name="Picture 2" descr="8 Мечей - Колода &quot;Оригинальное Таро Райдер-Уэйт (Original Rider Waite  Tarot)&quot; - Дом Таро">
            <a:extLst>
              <a:ext uri="{FF2B5EF4-FFF2-40B4-BE49-F238E27FC236}">
                <a16:creationId xmlns:a16="http://schemas.microsoft.com/office/drawing/2014/main" id="{018819BB-F923-48C3-858A-A63F2DFC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16" y="1580049"/>
            <a:ext cx="2460742" cy="42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сьмерка мечей. Вмешательство (Interference) - ТАРО-предсказания и  обучение. Синельников Михаил Юрьевич.">
            <a:extLst>
              <a:ext uri="{FF2B5EF4-FFF2-40B4-BE49-F238E27FC236}">
                <a16:creationId xmlns:a16="http://schemas.microsoft.com/office/drawing/2014/main" id="{84477A15-53C0-4F72-931D-FC1C7D03D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r="7397"/>
          <a:stretch/>
        </p:blipFill>
        <p:spPr bwMode="auto">
          <a:xfrm>
            <a:off x="9731258" y="1580049"/>
            <a:ext cx="2460742" cy="42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7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726702" cy="970450"/>
          </a:xfrm>
        </p:spPr>
        <p:txBody>
          <a:bodyPr>
            <a:noAutofit/>
          </a:bodyPr>
          <a:lstStyle/>
          <a:p>
            <a:r>
              <a:rPr lang="ru-RU" sz="3200" dirty="0"/>
              <a:t>Девятка Мечей «Жестокость»</a:t>
            </a:r>
            <a:br>
              <a:rPr lang="ru-RU" sz="3200" dirty="0"/>
            </a:br>
            <a:r>
              <a:rPr lang="ru-RU" sz="3200" dirty="0"/>
              <a:t>Марс в Близнецах</a:t>
            </a:r>
            <a:endParaRPr lang="uk-UA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5726702" cy="5158101"/>
          </a:xfrm>
        </p:spPr>
        <p:txBody>
          <a:bodyPr>
            <a:normAutofit/>
          </a:bodyPr>
          <a:lstStyle/>
          <a:p>
            <a:r>
              <a:rPr lang="ru-RU" dirty="0"/>
              <a:t>Марс в Близнецах – планета </a:t>
            </a:r>
            <a:r>
              <a:rPr lang="ru-RU" dirty="0" err="1"/>
              <a:t>перегрин</a:t>
            </a:r>
            <a:r>
              <a:rPr lang="ru-RU" dirty="0"/>
              <a:t>. Марс нижнего уровня становится агрессивным и жестоким. Близнецы – это про мысли и интеллект.</a:t>
            </a:r>
          </a:p>
          <a:p>
            <a:r>
              <a:rPr lang="ru-RU" dirty="0"/>
              <a:t>Карта жестоких мыслей. Чаще всего указывает на аутоагрессию. Связана с навязчивыми состояниями, «жвачкой» в голове.</a:t>
            </a:r>
          </a:p>
        </p:txBody>
      </p:sp>
      <p:sp>
        <p:nvSpPr>
          <p:cNvPr id="4" name="AutoShape 4" descr="Image result for тройка жезлов таро">
            <a:extLst>
              <a:ext uri="{FF2B5EF4-FFF2-40B4-BE49-F238E27FC236}">
                <a16:creationId xmlns:a16="http://schemas.microsoft.com/office/drawing/2014/main" id="{ECABCB5F-21D7-42D7-B168-E40241700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Image result for тройка жезлов таро">
            <a:extLst>
              <a:ext uri="{FF2B5EF4-FFF2-40B4-BE49-F238E27FC236}">
                <a16:creationId xmlns:a16="http://schemas.microsoft.com/office/drawing/2014/main" id="{78E8F345-D746-4CA6-AD6E-28708DD3C6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Карта таро 9 Swords - Девятка Мечей - 8 Сентября 2016 - Блог -  GamePlay-online.net">
            <a:extLst>
              <a:ext uri="{FF2B5EF4-FFF2-40B4-BE49-F238E27FC236}">
                <a16:creationId xmlns:a16="http://schemas.microsoft.com/office/drawing/2014/main" id="{F0C3189B-709D-4776-93EF-AFE7C2954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r="10740"/>
          <a:stretch/>
        </p:blipFill>
        <p:spPr bwMode="auto">
          <a:xfrm>
            <a:off x="9904308" y="1720700"/>
            <a:ext cx="2287691" cy="40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9 Мечей - Колода &quot;Оригинальное Таро Райдер-Уэйт (Original Rider Waite  Tarot)&quot; - Дом Таро">
            <a:extLst>
              <a:ext uri="{FF2B5EF4-FFF2-40B4-BE49-F238E27FC236}">
                <a16:creationId xmlns:a16="http://schemas.microsoft.com/office/drawing/2014/main" id="{79FBEC94-582C-4ED2-BDC7-2AD29351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14" y="1720699"/>
            <a:ext cx="2383894" cy="40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0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57522" cy="970450"/>
          </a:xfrm>
        </p:spPr>
        <p:txBody>
          <a:bodyPr>
            <a:noAutofit/>
          </a:bodyPr>
          <a:lstStyle/>
          <a:p>
            <a:r>
              <a:rPr lang="ru-RU" sz="3200" dirty="0"/>
              <a:t>Десятка Мечей «Разрушение»</a:t>
            </a:r>
            <a:br>
              <a:rPr lang="ru-RU" sz="3200" dirty="0"/>
            </a:br>
            <a:r>
              <a:rPr lang="ru-RU" sz="3200" dirty="0"/>
              <a:t>Солнце в Близнецах</a:t>
            </a:r>
            <a:endParaRPr lang="uk-UA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726702" cy="45159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Солнце в Близнецах– планета </a:t>
            </a:r>
            <a:r>
              <a:rPr lang="ru-RU" dirty="0" err="1"/>
              <a:t>перегрин</a:t>
            </a:r>
            <a:r>
              <a:rPr lang="ru-RU" dirty="0"/>
              <a:t>. С точки зрения астрологии, положение очень нейтральное</a:t>
            </a:r>
          </a:p>
          <a:p>
            <a:r>
              <a:rPr lang="ru-RU" dirty="0"/>
              <a:t>«Управитель карты — Солнце в Близнецах. Меркурианские воздушные качества знака рассеивают лучи Солнца, и в результате карта превращается в символ распада и разлада гармоничной и стабильной энергии»</a:t>
            </a:r>
          </a:p>
          <a:p>
            <a:r>
              <a:rPr lang="ru-RU" dirty="0"/>
              <a:t>Солнце – символ целостности и сознания. </a:t>
            </a:r>
          </a:p>
          <a:p>
            <a:r>
              <a:rPr lang="ru-RU" dirty="0"/>
              <a:t>Попадая в Близнецы низшего уровня, мы имеем дело с разрушением целостного сознания.</a:t>
            </a:r>
          </a:p>
          <a:p>
            <a:r>
              <a:rPr lang="ru-RU" dirty="0"/>
              <a:t>Разрушаются наши установки, и это очень болезненно</a:t>
            </a:r>
          </a:p>
          <a:p>
            <a:r>
              <a:rPr lang="ru-RU" dirty="0"/>
              <a:t>Также показывает реакцию нашего сознания на разрушение некой ситуации</a:t>
            </a:r>
          </a:p>
        </p:txBody>
      </p:sp>
      <p:pic>
        <p:nvPicPr>
          <p:cNvPr id="4098" name="Picture 2" descr="10 Мечей - Колода &quot;Оригинальное Таро Райдер-Уэйт (Original Rider Waite  Tarot)&quot; - Дом Таро">
            <a:extLst>
              <a:ext uri="{FF2B5EF4-FFF2-40B4-BE49-F238E27FC236}">
                <a16:creationId xmlns:a16="http://schemas.microsoft.com/office/drawing/2014/main" id="{FC157F6F-D3F7-498A-8243-91EFD7CA8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1" y="1650771"/>
            <a:ext cx="2419659" cy="41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есятка мечей. Крах (Ruin) - ТАРО-предсказания и обучение. Синельников  Михаил Юрьевич.">
            <a:extLst>
              <a:ext uri="{FF2B5EF4-FFF2-40B4-BE49-F238E27FC236}">
                <a16:creationId xmlns:a16="http://schemas.microsoft.com/office/drawing/2014/main" id="{77CFD340-70E1-4563-9654-FCBD2650D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r="10389"/>
          <a:stretch/>
        </p:blipFill>
        <p:spPr bwMode="auto">
          <a:xfrm>
            <a:off x="9849440" y="1650771"/>
            <a:ext cx="2342559" cy="41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8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DBE9D-81DE-4DEB-9212-67042CEF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Близнецы</a:t>
            </a:r>
            <a:endParaRPr lang="uk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0C613-FAB2-4828-B86C-645DC85CD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3589878"/>
            <a:ext cx="9590550" cy="2517959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b="0" i="0" dirty="0">
                <a:effectLst/>
                <a:latin typeface="PT Serif"/>
              </a:rPr>
              <a:t>– Вам, Близнецы, я даю вопросы без ответов, с тем, чтобы вы могли привить всем людям любознательность, интерес к миру и понимание того, что человек видит вокруг себя. Вы никогда не узнаете, почему люди говорят или слушают, но в своем поиске ответа вы обнаружите мой дар Знания.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400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776803" cy="970450"/>
          </a:xfrm>
        </p:spPr>
        <p:txBody>
          <a:bodyPr/>
          <a:lstStyle/>
          <a:p>
            <a:r>
              <a:rPr lang="ru-RU" dirty="0"/>
              <a:t>Близнецы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182205" cy="4058751"/>
          </a:xfrm>
        </p:spPr>
        <p:txBody>
          <a:bodyPr>
            <a:normAutofit/>
          </a:bodyPr>
          <a:lstStyle/>
          <a:p>
            <a:r>
              <a:rPr lang="ru-RU" dirty="0"/>
              <a:t>Стихия – Воздух</a:t>
            </a:r>
          </a:p>
          <a:p>
            <a:r>
              <a:rPr lang="ru-RU" dirty="0"/>
              <a:t>Крест – </a:t>
            </a:r>
            <a:r>
              <a:rPr lang="ru-RU" dirty="0" err="1"/>
              <a:t>Мутабельный</a:t>
            </a:r>
            <a:endParaRPr lang="ru-RU" dirty="0"/>
          </a:p>
          <a:p>
            <a:r>
              <a:rPr lang="ru-RU" dirty="0"/>
              <a:t>Гибкий Воздух. Умение интеллектуально подстроиться под текущие обстоятельства – найти общий язык, договориться, поддержать беседу на любую тему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DAC963-E07C-4562-999E-6E09A6CC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92" y="0"/>
            <a:ext cx="5667808" cy="6858000"/>
          </a:xfrm>
          <a:prstGeom prst="rect">
            <a:avLst/>
          </a:prstGeom>
        </p:spPr>
      </p:pic>
      <p:sp>
        <p:nvSpPr>
          <p:cNvPr id="7" name="Стрелка: счетверенная 6">
            <a:extLst>
              <a:ext uri="{FF2B5EF4-FFF2-40B4-BE49-F238E27FC236}">
                <a16:creationId xmlns:a16="http://schemas.microsoft.com/office/drawing/2014/main" id="{A4C3AFE7-50BF-4D46-AA43-80974332F977}"/>
              </a:ext>
            </a:extLst>
          </p:cNvPr>
          <p:cNvSpPr/>
          <p:nvPr/>
        </p:nvSpPr>
        <p:spPr>
          <a:xfrm rot="17021376">
            <a:off x="7957183" y="1199014"/>
            <a:ext cx="2818800" cy="2818949"/>
          </a:xfrm>
          <a:prstGeom prst="quad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701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600"/>
            <a:ext cx="6291677" cy="97045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Близнецы</a:t>
            </a:r>
            <a:r>
              <a:rPr lang="ru-RU" dirty="0"/>
              <a:t> на высшем уровне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726702" cy="4058751"/>
          </a:xfrm>
        </p:spPr>
        <p:txBody>
          <a:bodyPr>
            <a:normAutofit/>
          </a:bodyPr>
          <a:lstStyle/>
          <a:p>
            <a:r>
              <a:rPr lang="ru-RU" dirty="0"/>
              <a:t>Миф о Близнецах – это миф о братьях Касторе и </a:t>
            </a:r>
            <a:r>
              <a:rPr lang="ru-RU" dirty="0" err="1"/>
              <a:t>Поллуксе</a:t>
            </a:r>
            <a:r>
              <a:rPr lang="ru-RU" dirty="0"/>
              <a:t>, символ верности, дружбы и братства.</a:t>
            </a:r>
          </a:p>
          <a:p>
            <a:r>
              <a:rPr lang="ru-RU" dirty="0"/>
              <a:t>На высшем уровне Близнецы связаны с противоположностями, которые связаны дружбой и верностью.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444AE-9C49-41F1-9887-7C78BFB20948}"/>
              </a:ext>
            </a:extLst>
          </p:cNvPr>
          <p:cNvSpPr txBox="1"/>
          <p:nvPr/>
        </p:nvSpPr>
        <p:spPr>
          <a:xfrm>
            <a:off x="6910912" y="1074509"/>
            <a:ext cx="49182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0" b="0" i="0" dirty="0">
                <a:effectLst/>
                <a:latin typeface="arial" panose="020B0604020202020204" pitchFamily="34" charset="0"/>
              </a:rPr>
              <a:t>♊</a:t>
            </a:r>
            <a:endParaRPr lang="uk-UA" sz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7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600"/>
            <a:ext cx="6401405" cy="97045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Близнецы на среднем уровне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726702" cy="4708981"/>
          </a:xfrm>
        </p:spPr>
        <p:txBody>
          <a:bodyPr>
            <a:normAutofit/>
          </a:bodyPr>
          <a:lstStyle/>
          <a:p>
            <a:r>
              <a:rPr lang="ru-RU" dirty="0"/>
              <a:t>Знания</a:t>
            </a:r>
          </a:p>
          <a:p>
            <a:r>
              <a:rPr lang="ru-RU" dirty="0"/>
              <a:t>Передача информации на равных</a:t>
            </a:r>
          </a:p>
          <a:p>
            <a:r>
              <a:rPr lang="ru-RU" dirty="0"/>
              <a:t>Вербальность</a:t>
            </a:r>
          </a:p>
          <a:p>
            <a:r>
              <a:rPr lang="ru-RU" dirty="0"/>
              <a:t>Информационные технологии</a:t>
            </a:r>
          </a:p>
          <a:p>
            <a:r>
              <a:rPr lang="ru-RU" dirty="0"/>
              <a:t>Продажи, торговля</a:t>
            </a:r>
          </a:p>
          <a:p>
            <a:r>
              <a:rPr lang="ru-RU" dirty="0"/>
              <a:t>Равные нам – братья, сестры, друзья…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8EB5D-6569-4D34-A035-0D352C18EDE7}"/>
              </a:ext>
            </a:extLst>
          </p:cNvPr>
          <p:cNvSpPr txBox="1"/>
          <p:nvPr/>
        </p:nvSpPr>
        <p:spPr>
          <a:xfrm>
            <a:off x="6910912" y="1074509"/>
            <a:ext cx="49182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0" b="0" i="0" dirty="0">
                <a:effectLst/>
                <a:latin typeface="arial" panose="020B0604020202020204" pitchFamily="34" charset="0"/>
              </a:rPr>
              <a:t>♊</a:t>
            </a:r>
            <a:endParaRPr lang="uk-UA" sz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9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600"/>
            <a:ext cx="6364829" cy="97045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Близнецы на низшем уровне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726702" cy="4058751"/>
          </a:xfrm>
        </p:spPr>
        <p:txBody>
          <a:bodyPr>
            <a:normAutofit/>
          </a:bodyPr>
          <a:lstStyle/>
          <a:p>
            <a:r>
              <a:rPr lang="ru-RU" dirty="0"/>
              <a:t>Болтливость</a:t>
            </a:r>
          </a:p>
          <a:p>
            <a:r>
              <a:rPr lang="ru-RU" dirty="0"/>
              <a:t>Двойственность</a:t>
            </a:r>
          </a:p>
          <a:p>
            <a:r>
              <a:rPr lang="ru-RU" dirty="0"/>
              <a:t>Беспринципность</a:t>
            </a:r>
          </a:p>
          <a:p>
            <a:r>
              <a:rPr lang="ru-RU" dirty="0"/>
              <a:t>Хитрость</a:t>
            </a:r>
          </a:p>
          <a:p>
            <a:r>
              <a:rPr lang="ru-RU" dirty="0"/>
              <a:t>Манипулятивность</a:t>
            </a:r>
          </a:p>
          <a:p>
            <a:r>
              <a:rPr lang="ru-RU" dirty="0"/>
              <a:t>Легкомысленность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6585F-A250-4B87-9482-C10B44C034AE}"/>
              </a:ext>
            </a:extLst>
          </p:cNvPr>
          <p:cNvSpPr txBox="1"/>
          <p:nvPr/>
        </p:nvSpPr>
        <p:spPr>
          <a:xfrm>
            <a:off x="7063312" y="1226909"/>
            <a:ext cx="49182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0000" b="0" i="0" dirty="0">
                <a:effectLst/>
                <a:latin typeface="arial" panose="020B0604020202020204" pitchFamily="34" charset="0"/>
              </a:rPr>
              <a:t>♊</a:t>
            </a:r>
            <a:endParaRPr lang="uk-UA" sz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3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726702" cy="970450"/>
          </a:xfrm>
        </p:spPr>
        <p:txBody>
          <a:bodyPr/>
          <a:lstStyle/>
          <a:p>
            <a:r>
              <a:rPr lang="ru-RU" dirty="0"/>
              <a:t>Управление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32725" cy="489029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Обитель для </a:t>
            </a:r>
            <a:r>
              <a:rPr lang="ru-RU" b="1" dirty="0"/>
              <a:t>Меркурия</a:t>
            </a:r>
            <a:r>
              <a:rPr lang="ru-RU" dirty="0"/>
              <a:t>. Как и Близнецы, Меркурий связан с передачей информации и вербальностью. Быстрый Меркурий хорошо себя чувствует в Близнецах, и в то же время, может без искажений провести их энергию. Это про обучение, хорошую речь, умение продать, умение поддержать любой разговор, любопытство</a:t>
            </a:r>
          </a:p>
          <a:p>
            <a:r>
              <a:rPr lang="ru-RU" dirty="0"/>
              <a:t>Изгнание для </a:t>
            </a:r>
            <a:r>
              <a:rPr lang="ru-RU" b="1" dirty="0"/>
              <a:t>Юпитера.</a:t>
            </a:r>
            <a:r>
              <a:rPr lang="ru-RU" dirty="0"/>
              <a:t> Юпитер для Близнецов слишком большой и авторитарный, он связан со всем более крупным – философией, религией, институтом Гуру. В Близнецах ему не хватает уважения к авторитету и внимания к деталям. Он не может провести быструю и легкую энергию Близнецов</a:t>
            </a:r>
          </a:p>
          <a:p>
            <a:r>
              <a:rPr lang="ru-RU" b="1" dirty="0"/>
              <a:t>В Близнецах ни одна планета не находится в экзальтации или в падении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C3B7BD-E3F3-4F2F-AED9-0D832330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92" y="0"/>
            <a:ext cx="56678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344D0-591C-49BB-A481-8AF97AAEA44D}"/>
              </a:ext>
            </a:extLst>
          </p:cNvPr>
          <p:cNvSpPr txBox="1"/>
          <p:nvPr/>
        </p:nvSpPr>
        <p:spPr>
          <a:xfrm>
            <a:off x="8819963" y="3354609"/>
            <a:ext cx="94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CE856-BCEE-4B50-A891-E861A430C662}"/>
              </a:ext>
            </a:extLst>
          </p:cNvPr>
          <p:cNvSpPr txBox="1"/>
          <p:nvPr/>
        </p:nvSpPr>
        <p:spPr>
          <a:xfrm>
            <a:off x="8892015" y="3092999"/>
            <a:ext cx="45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♃</a:t>
            </a:r>
          </a:p>
        </p:txBody>
      </p:sp>
    </p:spTree>
    <p:extLst>
      <p:ext uri="{BB962C8B-B14F-4D97-AF65-F5344CB8AC3E}">
        <p14:creationId xmlns:p14="http://schemas.microsoft.com/office/powerpoint/2010/main" val="394751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726702" cy="970450"/>
          </a:xfrm>
        </p:spPr>
        <p:txBody>
          <a:bodyPr/>
          <a:lstStyle/>
          <a:p>
            <a:r>
              <a:rPr lang="ru-RU" dirty="0"/>
              <a:t>3 Дом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726702" cy="4058751"/>
          </a:xfrm>
        </p:spPr>
        <p:txBody>
          <a:bodyPr/>
          <a:lstStyle/>
          <a:p>
            <a:r>
              <a:rPr lang="ru-RU" dirty="0"/>
              <a:t>Символически Близнецам соответствует 3 Дом</a:t>
            </a:r>
          </a:p>
          <a:p>
            <a:r>
              <a:rPr lang="ru-RU" dirty="0"/>
              <a:t>В Астрологии 3 Дом связан с коммуникацией, информационными технологиями, мелкими переездами, дополнительным обучением (курсы), общением, друзьями, братьями и сестрами.</a:t>
            </a:r>
          </a:p>
          <a:p>
            <a:r>
              <a:rPr lang="ru-RU" dirty="0"/>
              <a:t>В раскладе «12 домов» эта позиция отвечает за отношения с друзьями, а также братьями/сестрами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A07BA6-1050-4221-92BF-C4FB5175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72" y="790112"/>
            <a:ext cx="5078027" cy="50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7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9B43-5182-48B6-9762-64F4E7C9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726702" cy="970450"/>
          </a:xfrm>
        </p:spPr>
        <p:txBody>
          <a:bodyPr/>
          <a:lstStyle/>
          <a:p>
            <a:r>
              <a:rPr lang="ru-RU" dirty="0"/>
              <a:t>Влюбленные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BEB26-F025-456E-A213-FAB119C6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2570"/>
            <a:ext cx="6161708" cy="5166805"/>
          </a:xfrm>
        </p:spPr>
        <p:txBody>
          <a:bodyPr>
            <a:noAutofit/>
          </a:bodyPr>
          <a:lstStyle/>
          <a:p>
            <a:r>
              <a:rPr lang="uk-UA" sz="1700" dirty="0" err="1">
                <a:solidFill>
                  <a:schemeClr val="tx1"/>
                </a:solidFill>
                <a:effectLst/>
                <a:latin typeface="+mj-lt"/>
              </a:rPr>
              <a:t>Близнец</a:t>
            </a:r>
            <a:r>
              <a:rPr lang="ru-RU" sz="1700" dirty="0">
                <a:solidFill>
                  <a:schemeClr val="tx1"/>
                </a:solidFill>
                <a:effectLst/>
                <a:latin typeface="+mj-lt"/>
              </a:rPr>
              <a:t>ы приносят в этот Аркан вопрос нерешенной Двойственности и разделенных противоположностей.</a:t>
            </a:r>
          </a:p>
          <a:p>
            <a:r>
              <a:rPr lang="ru-RU" sz="1700" dirty="0">
                <a:solidFill>
                  <a:schemeClr val="tx1"/>
                </a:solidFill>
                <a:effectLst/>
                <a:latin typeface="+mj-lt"/>
              </a:rPr>
              <a:t>Таким образом, они поднимают тему Выбора между двумя противоположными вещами.</a:t>
            </a:r>
          </a:p>
          <a:p>
            <a:r>
              <a:rPr lang="ru-RU" sz="1700" dirty="0">
                <a:solidFill>
                  <a:schemeClr val="tx1"/>
                </a:solidFill>
                <a:effectLst/>
                <a:latin typeface="+mj-lt"/>
              </a:rPr>
              <a:t>В случае с </a:t>
            </a:r>
            <a:r>
              <a:rPr lang="ru-RU" sz="1700" dirty="0" err="1">
                <a:solidFill>
                  <a:schemeClr val="tx1"/>
                </a:solidFill>
                <a:effectLst/>
                <a:latin typeface="+mj-lt"/>
              </a:rPr>
              <a:t>Уэйтом</a:t>
            </a:r>
            <a:r>
              <a:rPr lang="ru-RU" sz="1700" dirty="0">
                <a:solidFill>
                  <a:schemeClr val="tx1"/>
                </a:solidFill>
                <a:effectLst/>
                <a:latin typeface="+mj-lt"/>
              </a:rPr>
              <a:t> – грехом и праведностью (Адам и Ева возле Древа Познания)</a:t>
            </a:r>
          </a:p>
          <a:p>
            <a:r>
              <a:rPr lang="ru-RU" sz="1700" dirty="0">
                <a:solidFill>
                  <a:schemeClr val="tx1"/>
                </a:solidFill>
                <a:effectLst/>
                <a:latin typeface="+mj-lt"/>
              </a:rPr>
              <a:t>«женщина скорее выступает орудием Тайного Закона Провидения, нежели добровольной, осознающей свои действия искусительницей. Именно через вмененный ей грех человек в конечном счете восстанет из греха, и только с ее помощью он сможет реализовать себя»</a:t>
            </a:r>
          </a:p>
          <a:p>
            <a:r>
              <a:rPr lang="ru-RU" sz="1700" dirty="0">
                <a:solidFill>
                  <a:schemeClr val="tx1"/>
                </a:solidFill>
                <a:effectLst/>
                <a:latin typeface="+mj-lt"/>
              </a:rPr>
              <a:t>Здесь также есть идея Любви – но не земной, а той, которая на начальном этапе четко разделяет противоположности («я – мужчина, ты – женщина»), но в конечном этапе сможет эти противоположности объединить</a:t>
            </a:r>
          </a:p>
        </p:txBody>
      </p:sp>
      <p:pic>
        <p:nvPicPr>
          <p:cNvPr id="1026" name="Picture 2" descr="Женская индивидуация. Взгляд с точки зрения Таро. Часть 7. Влюбленные">
            <a:extLst>
              <a:ext uri="{FF2B5EF4-FFF2-40B4-BE49-F238E27FC236}">
                <a16:creationId xmlns:a16="http://schemas.microsoft.com/office/drawing/2014/main" id="{02D0D121-C1F7-4823-846A-F06DA4A19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16" y="1726208"/>
            <a:ext cx="2544383" cy="40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 Влюбленные - Колода &quot;Оригинальное Таро Райдер-Уэйт (Original Rider Waite  Tarot)&quot; - Дом Таро">
            <a:extLst>
              <a:ext uri="{FF2B5EF4-FFF2-40B4-BE49-F238E27FC236}">
                <a16:creationId xmlns:a16="http://schemas.microsoft.com/office/drawing/2014/main" id="{02AC9619-7619-45D5-AB6C-2A7009E8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76" y="1726208"/>
            <a:ext cx="2380668" cy="40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68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7178</TotalTime>
  <Words>855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Calisto MT</vt:lpstr>
      <vt:lpstr>Philosopher</vt:lpstr>
      <vt:lpstr>PT Serif</vt:lpstr>
      <vt:lpstr>Times New Roman</vt:lpstr>
      <vt:lpstr>Wingdings 2</vt:lpstr>
      <vt:lpstr>Сланец</vt:lpstr>
      <vt:lpstr>Близнецы</vt:lpstr>
      <vt:lpstr>Близнецы</vt:lpstr>
      <vt:lpstr>Близнецы</vt:lpstr>
      <vt:lpstr>Близнецы на высшем уровне</vt:lpstr>
      <vt:lpstr>Близнецы на среднем уровне</vt:lpstr>
      <vt:lpstr>Близнецы на низшем уровне</vt:lpstr>
      <vt:lpstr>Управление</vt:lpstr>
      <vt:lpstr>3 Дом</vt:lpstr>
      <vt:lpstr>Влюбленные</vt:lpstr>
      <vt:lpstr>Влюбленные</vt:lpstr>
      <vt:lpstr>Влюбленные</vt:lpstr>
      <vt:lpstr>Восьмерка Мечей «Вмешательство» Юпитер в Близнецах</vt:lpstr>
      <vt:lpstr>Девятка Мечей «Жестокость» Марс в Близнецах</vt:lpstr>
      <vt:lpstr>Десятка Мечей «Разрушение» Солнце в Близнецах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Астрология 101</dc:title>
  <dc:creator>Li Li</dc:creator>
  <cp:lastModifiedBy>Li Li</cp:lastModifiedBy>
  <cp:revision>358</cp:revision>
  <dcterms:created xsi:type="dcterms:W3CDTF">2019-09-23T12:36:30Z</dcterms:created>
  <dcterms:modified xsi:type="dcterms:W3CDTF">2021-04-20T14:54:17Z</dcterms:modified>
</cp:coreProperties>
</file>