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Roboto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Roboto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Roboto-italic.fntdata"/><Relationship Id="rId6" Type="http://schemas.openxmlformats.org/officeDocument/2006/relationships/slide" Target="slides/slide1.xml"/><Relationship Id="rId18" Type="http://schemas.openxmlformats.org/officeDocument/2006/relationships/font" Target="fonts/Roboto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92c654562e_4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92c654562e_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92c654562e_4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92c654562e_4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92c654562e_4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92c654562e_4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92c654562e_4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92c654562e_4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92c654562e_4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92c654562e_4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92c654562e_4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92c654562e_4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92c654562e_4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92c654562e_4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92c654562e_4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92c654562e_4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92c654562e_4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92c654562e_4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92c654562e_4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92c654562e_4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92c654562e_4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92c654562e_4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" name="Google Shape;76;p11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" name="Google Shape;26;p3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5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7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9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3" name="Google Shape;63;p9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eometr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jpg"/><Relationship Id="rId4" Type="http://schemas.openxmlformats.org/officeDocument/2006/relationships/image" Target="../media/image1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Relationship Id="rId4" Type="http://schemas.openxmlformats.org/officeDocument/2006/relationships/image" Target="../media/image9.jpg"/><Relationship Id="rId5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jpg"/><Relationship Id="rId4" Type="http://schemas.openxmlformats.org/officeDocument/2006/relationships/image" Target="../media/image11.jpg"/><Relationship Id="rId9" Type="http://schemas.openxmlformats.org/officeDocument/2006/relationships/image" Target="../media/image8.jpg"/><Relationship Id="rId5" Type="http://schemas.openxmlformats.org/officeDocument/2006/relationships/image" Target="../media/image10.jpg"/><Relationship Id="rId6" Type="http://schemas.openxmlformats.org/officeDocument/2006/relationships/image" Target="../media/image14.jpg"/><Relationship Id="rId7" Type="http://schemas.openxmlformats.org/officeDocument/2006/relationships/image" Target="../media/image3.jpg"/><Relationship Id="rId8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jpg"/><Relationship Id="rId4" Type="http://schemas.openxmlformats.org/officeDocument/2006/relationships/image" Target="../media/image4.jpg"/><Relationship Id="rId5" Type="http://schemas.openxmlformats.org/officeDocument/2006/relationships/image" Target="../media/image13.jpg"/><Relationship Id="rId6" Type="http://schemas.openxmlformats.org/officeDocument/2006/relationships/image" Target="../media/image15.jpg"/><Relationship Id="rId7" Type="http://schemas.openxmlformats.org/officeDocument/2006/relationships/image" Target="../media/image1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Таро  Уэйта</a:t>
            </a:r>
            <a:endParaRPr/>
          </a:p>
        </p:txBody>
      </p:sp>
      <p:sp>
        <p:nvSpPr>
          <p:cNvPr id="86" name="Google Shape;86;p13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Введение в курс. Аркан Влюбленные 1.0.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2"/>
          <p:cNvSpPr txBox="1"/>
          <p:nvPr>
            <p:ph type="title"/>
          </p:nvPr>
        </p:nvSpPr>
        <p:spPr>
          <a:xfrm>
            <a:off x="311700" y="1944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6. Аркан ВЛЮБЛЕННЫЕ</a:t>
            </a:r>
            <a:endParaRPr/>
          </a:p>
        </p:txBody>
      </p:sp>
      <p:sp>
        <p:nvSpPr>
          <p:cNvPr id="154" name="Google Shape;154;p22"/>
          <p:cNvSpPr txBox="1"/>
          <p:nvPr>
            <p:ph idx="1" type="body"/>
          </p:nvPr>
        </p:nvSpPr>
        <p:spPr>
          <a:xfrm>
            <a:off x="311700" y="802200"/>
            <a:ext cx="5417100" cy="389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/>
              <a:t>Символы </a:t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ru"/>
              <a:t>история адама и Евы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ru"/>
              <a:t>Прямое значение </a:t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ru"/>
              <a:t>Выбор, выбор сердца, интуитивный выбор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ru"/>
              <a:t>Перевернутое значение</a:t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ru"/>
              <a:t>Бездействие, страх в принятии решения, отсутствие выбора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55" name="Google Shape;15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2675" y="202238"/>
            <a:ext cx="2711975" cy="4739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3"/>
          <p:cNvSpPr txBox="1"/>
          <p:nvPr>
            <p:ph idx="1" type="body"/>
          </p:nvPr>
        </p:nvSpPr>
        <p:spPr>
          <a:xfrm>
            <a:off x="311700" y="231000"/>
            <a:ext cx="4616100" cy="45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/>
              <a:t>78 Дверей</a:t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ru"/>
              <a:t>Аспекты - Существует кто-то, кто заставляет сомневаться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ru"/>
              <a:t>Колесо Года</a:t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ru"/>
              <a:t>Аспекты - Значение карты про уже сделанный выбор и совместные обещания (Лита. Сочетание Бога и Богини)</a:t>
            </a:r>
            <a:endParaRPr/>
          </a:p>
        </p:txBody>
      </p:sp>
      <p:pic>
        <p:nvPicPr>
          <p:cNvPr id="161" name="Google Shape;16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5500" y="61600"/>
            <a:ext cx="1786350" cy="3197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64800" y="2046600"/>
            <a:ext cx="1583700" cy="2818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Содержание</a:t>
            </a:r>
            <a:endParaRPr/>
          </a:p>
        </p:txBody>
      </p:sp>
      <p:sp>
        <p:nvSpPr>
          <p:cNvPr id="92" name="Google Shape;92;p1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История карт Таро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Основные признаки Таро Уэйта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Что такое Старшие Арканы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Младшие Арканы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Возможности Таро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Аркан Влюбленные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/>
          <p:nvPr>
            <p:ph type="title"/>
          </p:nvPr>
        </p:nvSpPr>
        <p:spPr>
          <a:xfrm>
            <a:off x="677600" y="149725"/>
            <a:ext cx="40038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ru"/>
              <a:t>История карт Таро</a:t>
            </a:r>
            <a:endParaRPr/>
          </a:p>
        </p:txBody>
      </p:sp>
      <p:sp>
        <p:nvSpPr>
          <p:cNvPr id="98" name="Google Shape;98;p15"/>
          <p:cNvSpPr txBox="1"/>
          <p:nvPr>
            <p:ph idx="1" type="body"/>
          </p:nvPr>
        </p:nvSpPr>
        <p:spPr>
          <a:xfrm>
            <a:off x="169400" y="554400"/>
            <a:ext cx="5417100" cy="419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Первые упоминания - 14-15 век Италия. Колода не имеет постоянной структуры. Есть Козырные карты. Их число не фиксировано и к числовому значению Козырь не привязан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ru"/>
              <a:t>В 16 веке В Марселе печатают Марсельское таро. Марсилио Фиччино и отношение к Таро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ru"/>
              <a:t>В период Просвещения Кур де Жебелен (массон). Вкладывание тайных знаний в Арканы. Структурирование колоды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ru"/>
              <a:t>Эпоха “Золотого Рассвета”  Самюель МакГрегор Мазерс, Артур Уэйт, Алистер Кроули</a:t>
            </a:r>
            <a:endParaRPr/>
          </a:p>
        </p:txBody>
      </p:sp>
      <p:pic>
        <p:nvPicPr>
          <p:cNvPr id="99" name="Google Shape;9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93875" y="2202150"/>
            <a:ext cx="1614350" cy="22515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79524" y="2202147"/>
            <a:ext cx="1614350" cy="2231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65198" y="149723"/>
            <a:ext cx="1614350" cy="2052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 txBox="1"/>
          <p:nvPr>
            <p:ph idx="1" type="body"/>
          </p:nvPr>
        </p:nvSpPr>
        <p:spPr>
          <a:xfrm>
            <a:off x="311700" y="197825"/>
            <a:ext cx="4194300" cy="437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Таро Уэйта ( Художник Памелла Колман Смит)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Таро 78 Дверей (обращать внимание на двери)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AutoNum type="arabicPeriod"/>
            </a:pPr>
            <a:r>
              <a:rPr lang="ru"/>
              <a:t>Таро Колесо года (по мотивам Викки)</a:t>
            </a:r>
            <a:endParaRPr/>
          </a:p>
        </p:txBody>
      </p:sp>
      <p:pic>
        <p:nvPicPr>
          <p:cNvPr id="107" name="Google Shape;10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58900" y="239388"/>
            <a:ext cx="2771949" cy="4664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2. Основные признаки Таро Уэйта</a:t>
            </a:r>
            <a:endParaRPr/>
          </a:p>
        </p:txBody>
      </p:sp>
      <p:sp>
        <p:nvSpPr>
          <p:cNvPr id="113" name="Google Shape;113;p17"/>
          <p:cNvSpPr txBox="1"/>
          <p:nvPr>
            <p:ph idx="1" type="body"/>
          </p:nvPr>
        </p:nvSpPr>
        <p:spPr>
          <a:xfrm>
            <a:off x="311700" y="1017800"/>
            <a:ext cx="4077300" cy="378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22 Старших Аркана 0 - Шут, 8 - Сила, 11 - Правосудие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56 Младших арканов, разделенных на четыре масти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Каждая масть делиться на 10 номерных карт и имеет четыре карты двора. Паж, рыцарь, королева и король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AutoNum type="arabicPeriod"/>
            </a:pPr>
            <a:r>
              <a:rPr lang="ru"/>
              <a:t>Все младшие арканы прорисованы</a:t>
            </a:r>
            <a:endParaRPr/>
          </a:p>
        </p:txBody>
      </p:sp>
      <p:pic>
        <p:nvPicPr>
          <p:cNvPr id="114" name="Google Shape;11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5925" y="954700"/>
            <a:ext cx="2340749" cy="3978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83599" y="954700"/>
            <a:ext cx="696600" cy="1247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85850" y="954699"/>
            <a:ext cx="696600" cy="1231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80200" y="954700"/>
            <a:ext cx="605646" cy="123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580198" y="2571762"/>
            <a:ext cx="776550" cy="1141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356750" y="2568088"/>
            <a:ext cx="776550" cy="114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803650" y="2606226"/>
            <a:ext cx="776550" cy="1107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529099" cy="471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76149" y="2441019"/>
            <a:ext cx="1205249" cy="226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48250" y="162100"/>
            <a:ext cx="1362575" cy="204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98501" y="2441025"/>
            <a:ext cx="1135725" cy="219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61393" y="162091"/>
            <a:ext cx="1434750" cy="21287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9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3. Старшие арканы</a:t>
            </a:r>
            <a:endParaRPr/>
          </a:p>
        </p:txBody>
      </p:sp>
      <p:sp>
        <p:nvSpPr>
          <p:cNvPr id="135" name="Google Shape;135;p19"/>
          <p:cNvSpPr txBox="1"/>
          <p:nvPr>
            <p:ph idx="1" type="body"/>
          </p:nvPr>
        </p:nvSpPr>
        <p:spPr>
          <a:xfrm>
            <a:off x="311700" y="1017800"/>
            <a:ext cx="3322500" cy="355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Имеют в своем составе 22 карты. И описывают ЛЮБОЙ ПРОЦЕСС от начала 0 Шут и до конца 21 Мир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ru"/>
              <a:t>Это суть всех событий и это происходит осознаем мы это или нет</a:t>
            </a:r>
            <a:endParaRPr/>
          </a:p>
        </p:txBody>
      </p:sp>
      <p:pic>
        <p:nvPicPr>
          <p:cNvPr id="136" name="Google Shape;13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7250" y="410000"/>
            <a:ext cx="5124398" cy="3480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0"/>
          <p:cNvSpPr txBox="1"/>
          <p:nvPr>
            <p:ph type="title"/>
          </p:nvPr>
        </p:nvSpPr>
        <p:spPr>
          <a:xfrm>
            <a:off x="311700" y="24882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4. Младшие арканы</a:t>
            </a:r>
            <a:endParaRPr/>
          </a:p>
        </p:txBody>
      </p:sp>
      <p:sp>
        <p:nvSpPr>
          <p:cNvPr id="142" name="Google Shape;142;p20"/>
          <p:cNvSpPr txBox="1"/>
          <p:nvPr>
            <p:ph idx="1" type="body"/>
          </p:nvPr>
        </p:nvSpPr>
        <p:spPr>
          <a:xfrm>
            <a:off x="311700" y="954300"/>
            <a:ext cx="8520600" cy="383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Показывают событийные, эмоциональные, поведенческие аспекты в жизни человека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ru"/>
              <a:t>Делятся на четыре масти, которые отображают четыре стихии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Жезлы - огонь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Кубки - вода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Мечи - воздух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Пентакли - земля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ru"/>
              <a:t>Номерные карты от 1 до 10 показывают суть масти от начала и до вырождения (исключая пентакли)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5. Возможности Таро </a:t>
            </a:r>
            <a:endParaRPr/>
          </a:p>
        </p:txBody>
      </p:sp>
      <p:sp>
        <p:nvSpPr>
          <p:cNvPr id="148" name="Google Shape;148;p2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Предсказательная функция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Карточная игра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Психологический инструмент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Медитации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Изучение </a:t>
            </a:r>
            <a:r>
              <a:rPr lang="ru"/>
              <a:t>Архетипов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Развитие речи, писательских навыков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Ритуалы и моделирование будущего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