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T Sans Narrow"/>
      <p:regular r:id="rId18"/>
      <p:bold r:id="rId19"/>
    </p:embeddedFont>
    <p:embeddedFont>
      <p:font typeface="Open Sans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penSans-regular.fntdata"/><Relationship Id="rId11" Type="http://schemas.openxmlformats.org/officeDocument/2006/relationships/slide" Target="slides/slide6.xml"/><Relationship Id="rId22" Type="http://schemas.openxmlformats.org/officeDocument/2006/relationships/font" Target="fonts/OpenSans-italic.fntdata"/><Relationship Id="rId10" Type="http://schemas.openxmlformats.org/officeDocument/2006/relationships/slide" Target="slides/slide5.xml"/><Relationship Id="rId21" Type="http://schemas.openxmlformats.org/officeDocument/2006/relationships/font" Target="fonts/OpenSans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OpenSans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PTSansNarrow-bold.fntdata"/><Relationship Id="rId6" Type="http://schemas.openxmlformats.org/officeDocument/2006/relationships/slide" Target="slides/slide1.xml"/><Relationship Id="rId18" Type="http://schemas.openxmlformats.org/officeDocument/2006/relationships/font" Target="fonts/PTSansNarrow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6e779d5ca3_0_2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6e779d5ca3_0_2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6e779d5ca3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6e779d5ca3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6ea9a6d4e1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6ea9a6d4e1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6e779d5ca3_0_2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6e779d5ca3_0_2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6e779d5ca3_0_2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6e779d5ca3_0_2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6e779d5ca3_0_2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6e779d5ca3_0_2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6e779d5ca3_0_2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6e779d5ca3_0_2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6e779d5ca3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6e779d5ca3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4af3ab25b824388b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4af3ab25b824388b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ea9a6d4e1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ea9a6d4e1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6e779d5ca3_0_2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6e779d5ca3_0_2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7007735" y="3176888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" name="Google Shape;11;p2"/>
          <p:cNvCxnSpPr/>
          <p:nvPr/>
        </p:nvCxnSpPr>
        <p:spPr>
          <a:xfrm>
            <a:off x="1575035" y="3158252"/>
            <a:ext cx="562200" cy="0"/>
          </a:xfrm>
          <a:prstGeom prst="straightConnector1">
            <a:avLst/>
          </a:prstGeom>
          <a:noFill/>
          <a:ln cap="flat" cmpd="sng" w="762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12" name="Google Shape;12;p2"/>
          <p:cNvGrpSpPr/>
          <p:nvPr/>
        </p:nvGrpSpPr>
        <p:grpSpPr>
          <a:xfrm>
            <a:off x="1004144" y="1022025"/>
            <a:ext cx="7136668" cy="152400"/>
            <a:chOff x="1346429" y="1011300"/>
            <a:chExt cx="6452100" cy="152400"/>
          </a:xfrm>
        </p:grpSpPr>
        <p:cxnSp>
          <p:nvCxnSpPr>
            <p:cNvPr id="13" name="Google Shape;13;p2"/>
            <p:cNvCxnSpPr/>
            <p:nvPr/>
          </p:nvCxnSpPr>
          <p:spPr>
            <a:xfrm rot="10800000">
              <a:off x="1346429" y="1011300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4" name="Google Shape;14;p2"/>
            <p:cNvCxnSpPr/>
            <p:nvPr/>
          </p:nvCxnSpPr>
          <p:spPr>
            <a:xfrm rot="10800000">
              <a:off x="1346429" y="1163700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grpSp>
        <p:nvGrpSpPr>
          <p:cNvPr id="15" name="Google Shape;15;p2"/>
          <p:cNvGrpSpPr/>
          <p:nvPr/>
        </p:nvGrpSpPr>
        <p:grpSpPr>
          <a:xfrm>
            <a:off x="1004151" y="3969100"/>
            <a:ext cx="7136668" cy="152400"/>
            <a:chOff x="1346435" y="3969088"/>
            <a:chExt cx="6452100" cy="152400"/>
          </a:xfrm>
        </p:grpSpPr>
        <p:cxnSp>
          <p:nvCxnSpPr>
            <p:cNvPr id="16" name="Google Shape;16;p2"/>
            <p:cNvCxnSpPr/>
            <p:nvPr/>
          </p:nvCxnSpPr>
          <p:spPr>
            <a:xfrm>
              <a:off x="1346435" y="4121488"/>
              <a:ext cx="6452100" cy="0"/>
            </a:xfrm>
            <a:prstGeom prst="straightConnector1">
              <a:avLst/>
            </a:prstGeom>
            <a:noFill/>
            <a:ln cap="flat" cmpd="sng" w="762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1346435" y="3969088"/>
              <a:ext cx="6452100" cy="0"/>
            </a:xfrm>
            <a:prstGeom prst="straightConnector1">
              <a:avLst/>
            </a:prstGeom>
            <a:noFill/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  <p:sp>
        <p:nvSpPr>
          <p:cNvPr id="18" name="Google Shape;18;p2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19" name="Google Shape;19;p2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1"/>
          <p:cNvSpPr txBox="1"/>
          <p:nvPr>
            <p:ph hasCustomPrompt="1" type="title"/>
          </p:nvPr>
        </p:nvSpPr>
        <p:spPr>
          <a:xfrm>
            <a:off x="311700" y="1304850"/>
            <a:ext cx="85206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3000"/>
              <a:buNone/>
              <a:defRPr sz="13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11"/>
          <p:cNvSpPr txBox="1"/>
          <p:nvPr>
            <p:ph idx="1" type="body"/>
          </p:nvPr>
        </p:nvSpPr>
        <p:spPr>
          <a:xfrm>
            <a:off x="311700" y="29956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9" name="Google Shape;5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-50" y="2571900"/>
            <a:ext cx="9144000" cy="2571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>
            <p:ph type="title"/>
          </p:nvPr>
        </p:nvSpPr>
        <p:spPr>
          <a:xfrm>
            <a:off x="311700" y="814800"/>
            <a:ext cx="8571300" cy="94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-75" y="5045700"/>
            <a:ext cx="9144000" cy="978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3117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3" name="Google Shape;33;p5"/>
          <p:cNvSpPr txBox="1"/>
          <p:nvPr>
            <p:ph idx="2" type="body"/>
          </p:nvPr>
        </p:nvSpPr>
        <p:spPr>
          <a:xfrm>
            <a:off x="4832400" y="1266175"/>
            <a:ext cx="399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0" name="Google Shape;4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6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490250" y="526350"/>
            <a:ext cx="56136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b="0" sz="5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7" name="Google Shape;47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8" name="Google Shape;48;p9"/>
          <p:cNvSpPr txBox="1"/>
          <p:nvPr>
            <p:ph type="title"/>
          </p:nvPr>
        </p:nvSpPr>
        <p:spPr>
          <a:xfrm>
            <a:off x="265500" y="1039675"/>
            <a:ext cx="4045200" cy="1675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9"/>
          <p:cNvSpPr txBox="1"/>
          <p:nvPr>
            <p:ph idx="1" type="subTitle"/>
          </p:nvPr>
        </p:nvSpPr>
        <p:spPr>
          <a:xfrm>
            <a:off x="265500" y="27268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idx="1" type="body"/>
          </p:nvPr>
        </p:nvSpPr>
        <p:spPr>
          <a:xfrm>
            <a:off x="311700" y="4230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T Sans Narrow"/>
              <a:buNone/>
              <a:defRPr sz="2400">
                <a:latin typeface="PT Sans Narrow"/>
                <a:ea typeface="PT Sans Narrow"/>
                <a:cs typeface="PT Sans Narrow"/>
                <a:sym typeface="PT Sans Narrow"/>
              </a:defRPr>
            </a:lvl1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tropic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PT Sans Narrow"/>
              <a:buNone/>
              <a:defRPr b="1" sz="3600">
                <a:solidFill>
                  <a:schemeClr val="accent1"/>
                </a:solidFill>
                <a:latin typeface="PT Sans Narrow"/>
                <a:ea typeface="PT Sans Narrow"/>
                <a:cs typeface="PT Sans Narrow"/>
                <a:sym typeface="PT Sans Narr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8.jpg"/><Relationship Id="rId5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ctrTitle"/>
          </p:nvPr>
        </p:nvSpPr>
        <p:spPr>
          <a:xfrm>
            <a:off x="1004150" y="1751764"/>
            <a:ext cx="7136700" cy="1022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КУРС ЛЕНОРМАН</a:t>
            </a:r>
            <a:endParaRPr/>
          </a:p>
        </p:txBody>
      </p:sp>
      <p:sp>
        <p:nvSpPr>
          <p:cNvPr id="67" name="Google Shape;67;p13"/>
          <p:cNvSpPr txBox="1"/>
          <p:nvPr>
            <p:ph idx="1" type="subTitle"/>
          </p:nvPr>
        </p:nvSpPr>
        <p:spPr>
          <a:xfrm>
            <a:off x="2137225" y="2850039"/>
            <a:ext cx="4870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Вступительное занятие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2"/>
          <p:cNvSpPr txBox="1"/>
          <p:nvPr>
            <p:ph type="title"/>
          </p:nvPr>
        </p:nvSpPr>
        <p:spPr>
          <a:xfrm>
            <a:off x="311700" y="445025"/>
            <a:ext cx="8520600" cy="118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5. Связь с информационным полем. Настройка на колоду</a:t>
            </a:r>
            <a:endParaRPr/>
          </a:p>
        </p:txBody>
      </p:sp>
      <p:sp>
        <p:nvSpPr>
          <p:cNvPr id="132" name="Google Shape;132;p22"/>
          <p:cNvSpPr txBox="1"/>
          <p:nvPr>
            <p:ph type="title"/>
          </p:nvPr>
        </p:nvSpPr>
        <p:spPr>
          <a:xfrm>
            <a:off x="311700" y="1690625"/>
            <a:ext cx="8520600" cy="80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6</a:t>
            </a:r>
            <a:r>
              <a:rPr lang="ru"/>
              <a:t>. Работа с колодой и дни предсказаний</a:t>
            </a:r>
            <a:endParaRPr/>
          </a:p>
        </p:txBody>
      </p:sp>
      <p:sp>
        <p:nvSpPr>
          <p:cNvPr id="133" name="Google Shape;133;p22"/>
          <p:cNvSpPr txBox="1"/>
          <p:nvPr>
            <p:ph type="title"/>
          </p:nvPr>
        </p:nvSpPr>
        <p:spPr>
          <a:xfrm>
            <a:off x="311700" y="2571750"/>
            <a:ext cx="8520600" cy="12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7</a:t>
            </a:r>
            <a:r>
              <a:rPr lang="ru"/>
              <a:t>. Усталость колоды. Чистка колоды, себя, пространства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3"/>
          <p:cNvSpPr txBox="1"/>
          <p:nvPr>
            <p:ph type="title"/>
          </p:nvPr>
        </p:nvSpPr>
        <p:spPr>
          <a:xfrm>
            <a:off x="311700" y="342450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СПАСИБО ЗА ВНИМАНИЕ</a:t>
            </a:r>
            <a:endParaRPr/>
          </a:p>
        </p:txBody>
      </p:sp>
      <p:pic>
        <p:nvPicPr>
          <p:cNvPr id="139" name="Google Shape;13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3938" y="1049850"/>
            <a:ext cx="6553378" cy="368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4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Содержание урока 1.0</a:t>
            </a:r>
            <a:endParaRPr/>
          </a:p>
        </p:txBody>
      </p:sp>
      <p:sp>
        <p:nvSpPr>
          <p:cNvPr id="73" name="Google Shape;73;p14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История создания карт м-ль Ленорман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Ленорман как система. Таро vs Ленорман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Особенности чтения карт. Рассматриваемые вопросы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Организация рабочего места для гадания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Связь с информационным полем. Сонастройка с колодой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Работа с колодой. Правильные дни для предсказаний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ru"/>
              <a:t>Усталость колоды.  Чистка колоды, себя, пространства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SzPts val="3600"/>
              <a:buAutoNum type="arabicPeriod"/>
            </a:pPr>
            <a:r>
              <a:rPr lang="ru"/>
              <a:t>История создания карт</a:t>
            </a:r>
            <a:endParaRPr/>
          </a:p>
        </p:txBody>
      </p:sp>
      <p:sp>
        <p:nvSpPr>
          <p:cNvPr id="79" name="Google Shape;79;p15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Кто такая девица Мария Ленорманд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Колоды под именем Ленорман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Истоки малой колоды Ленорман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Вторая жизнь  колоды </a:t>
            </a:r>
            <a:endParaRPr/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6315660" y="737400"/>
            <a:ext cx="20996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2. Ленорман как система </a:t>
            </a:r>
            <a:endParaRPr/>
          </a:p>
        </p:txBody>
      </p:sp>
      <p:sp>
        <p:nvSpPr>
          <p:cNvPr id="86" name="Google Shape;86;p16"/>
          <p:cNvSpPr txBox="1"/>
          <p:nvPr>
            <p:ph idx="1" type="body"/>
          </p:nvPr>
        </p:nvSpPr>
        <p:spPr>
          <a:xfrm>
            <a:off x="311700" y="1266325"/>
            <a:ext cx="57699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Имеет </a:t>
            </a:r>
            <a:r>
              <a:rPr lang="ru">
                <a:solidFill>
                  <a:srgbClr val="000000"/>
                </a:solidFill>
              </a:rPr>
              <a:t>36</a:t>
            </a:r>
            <a:r>
              <a:rPr lang="ru"/>
              <a:t> листов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Все карты пронумерованы от 1 до 36 и равны между собой и не имеют разделения на масти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Имеют везель с  игральной карты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Имеют  свой уникальный символ-картинку, которая несет </a:t>
            </a:r>
            <a:r>
              <a:rPr lang="ru" u="sng">
                <a:solidFill>
                  <a:srgbClr val="000000"/>
                </a:solidFill>
              </a:rPr>
              <a:t>основной</a:t>
            </a:r>
            <a:r>
              <a:rPr lang="ru"/>
              <a:t> предсказательный смысл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Значения предсказаний ассоциативны</a:t>
            </a:r>
            <a:endParaRPr/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1875" y="1141263"/>
            <a:ext cx="2190750" cy="3552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Отличия от Таро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311700" y="1266325"/>
            <a:ext cx="62445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Ленорман и Таро изначально </a:t>
            </a:r>
            <a:r>
              <a:rPr lang="ru">
                <a:solidFill>
                  <a:srgbClr val="000000"/>
                </a:solidFill>
              </a:rPr>
              <a:t>разные системы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В Ленорман нет деления на Арканы, масти, дворы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 нужно учить Каббалу, Астрологию, Стихии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Для ответа необходимо более чем одна карта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Ответы событийные, простые, содержат много фактов. </a:t>
            </a:r>
            <a:endParaRPr/>
          </a:p>
        </p:txBody>
      </p:sp>
      <p:pic>
        <p:nvPicPr>
          <p:cNvPr id="94" name="Google Shape;9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46850" y="761038"/>
            <a:ext cx="2275950" cy="362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3. Особенности чтения карт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пары и триады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последовательное чтение в линейках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квадраты и прямоугольники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ромбы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ru"/>
              <a:t>Вопросы: открытые с заданным промежутком времени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725" y="1844889"/>
            <a:ext cx="2795510" cy="145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25" y="268346"/>
            <a:ext cx="1756298" cy="1374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5725" y="3504575"/>
            <a:ext cx="3867315" cy="14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9"/>
          <p:cNvSpPr txBox="1"/>
          <p:nvPr/>
        </p:nvSpPr>
        <p:spPr>
          <a:xfrm>
            <a:off x="4672500" y="2311200"/>
            <a:ext cx="44715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Триады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9" name="Google Shape;109;p19"/>
          <p:cNvSpPr txBox="1"/>
          <p:nvPr/>
        </p:nvSpPr>
        <p:spPr>
          <a:xfrm>
            <a:off x="4672500" y="695138"/>
            <a:ext cx="44715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Пары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0" name="Google Shape;110;p19"/>
          <p:cNvSpPr txBox="1"/>
          <p:nvPr/>
        </p:nvSpPr>
        <p:spPr>
          <a:xfrm>
            <a:off x="4672500" y="3927250"/>
            <a:ext cx="44715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Линейка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450" y="282076"/>
            <a:ext cx="1549914" cy="239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2025" y="1472275"/>
            <a:ext cx="2007100" cy="3528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3438" y="2860675"/>
            <a:ext cx="2208051" cy="2139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2144200" y="1137950"/>
            <a:ext cx="20070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Квадрат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" name="Google Shape;119;p20"/>
          <p:cNvSpPr txBox="1"/>
          <p:nvPr/>
        </p:nvSpPr>
        <p:spPr>
          <a:xfrm>
            <a:off x="2816275" y="3798850"/>
            <a:ext cx="21351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Прямоугольник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0" name="Google Shape;120;p20"/>
          <p:cNvSpPr txBox="1"/>
          <p:nvPr/>
        </p:nvSpPr>
        <p:spPr>
          <a:xfrm>
            <a:off x="6698025" y="816975"/>
            <a:ext cx="2135100" cy="5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Ромб</a:t>
            </a:r>
            <a:endParaRPr b="1" sz="18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1"/>
          <p:cNvSpPr txBox="1"/>
          <p:nvPr>
            <p:ph type="title"/>
          </p:nvPr>
        </p:nvSpPr>
        <p:spPr>
          <a:xfrm>
            <a:off x="311700" y="445025"/>
            <a:ext cx="8520600" cy="7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4. Организация рабочего места</a:t>
            </a:r>
            <a:endParaRPr/>
          </a:p>
        </p:txBody>
      </p:sp>
      <p:sp>
        <p:nvSpPr>
          <p:cNvPr id="126" name="Google Shape;126;p21"/>
          <p:cNvSpPr txBox="1"/>
          <p:nvPr>
            <p:ph idx="1" type="body"/>
          </p:nvPr>
        </p:nvSpPr>
        <p:spPr>
          <a:xfrm>
            <a:off x="311700" y="1266325"/>
            <a:ext cx="8520600" cy="330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Уединенность и спокойствие при работе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Необходимости : стол, скатерть, мешочки, шкатулки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"/>
              <a:t>Атрибуты</a:t>
            </a:r>
            <a:r>
              <a:rPr lang="ru"/>
              <a:t>  - свечи, символы стихий, защитные символы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ropic">
  <a:themeElements>
    <a:clrScheme name="Tropic">
      <a:dk1>
        <a:srgbClr val="A1E8D9"/>
      </a:dk1>
      <a:lt1>
        <a:srgbClr val="FFFFFF"/>
      </a:lt1>
      <a:dk2>
        <a:srgbClr val="695D46"/>
      </a:dk2>
      <a:lt2>
        <a:srgbClr val="B3A77D"/>
      </a:lt2>
      <a:accent1>
        <a:srgbClr val="EF6C00"/>
      </a:accent1>
      <a:accent2>
        <a:srgbClr val="009668"/>
      </a:accent2>
      <a:accent3>
        <a:srgbClr val="4DB6AC"/>
      </a:accent3>
      <a:accent4>
        <a:srgbClr val="FF9800"/>
      </a:accent4>
      <a:accent5>
        <a:srgbClr val="CE93D8"/>
      </a:accent5>
      <a:accent6>
        <a:srgbClr val="EEFF41"/>
      </a:accent6>
      <a:hlink>
        <a:srgbClr val="CE93D8"/>
      </a:hlink>
      <a:folHlink>
        <a:srgbClr val="CE93D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